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63" r:id="rId3"/>
    <p:sldId id="262" r:id="rId4"/>
    <p:sldId id="264" r:id="rId5"/>
    <p:sldId id="260" r:id="rId6"/>
    <p:sldId id="261" r:id="rId7"/>
    <p:sldId id="258" r:id="rId8"/>
    <p:sldId id="259" r:id="rId9"/>
    <p:sldId id="277" r:id="rId10"/>
    <p:sldId id="287" r:id="rId11"/>
    <p:sldId id="269" r:id="rId12"/>
    <p:sldId id="257" r:id="rId13"/>
    <p:sldId id="265" r:id="rId14"/>
    <p:sldId id="266" r:id="rId15"/>
    <p:sldId id="267" r:id="rId16"/>
    <p:sldId id="268" r:id="rId17"/>
    <p:sldId id="270" r:id="rId18"/>
    <p:sldId id="288" r:id="rId19"/>
    <p:sldId id="276" r:id="rId20"/>
    <p:sldId id="271" r:id="rId21"/>
    <p:sldId id="272" r:id="rId22"/>
    <p:sldId id="275" r:id="rId23"/>
    <p:sldId id="274" r:id="rId24"/>
    <p:sldId id="273" r:id="rId25"/>
    <p:sldId id="278" r:id="rId26"/>
    <p:sldId id="289" r:id="rId27"/>
    <p:sldId id="290" r:id="rId28"/>
    <p:sldId id="279" r:id="rId29"/>
    <p:sldId id="280" r:id="rId30"/>
    <p:sldId id="281" r:id="rId31"/>
    <p:sldId id="282" r:id="rId32"/>
    <p:sldId id="283" r:id="rId33"/>
    <p:sldId id="285" r:id="rId34"/>
    <p:sldId id="284" r:id="rId35"/>
    <p:sldId id="286"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94660"/>
  </p:normalViewPr>
  <p:slideViewPr>
    <p:cSldViewPr>
      <p:cViewPr>
        <p:scale>
          <a:sx n="77" d="100"/>
          <a:sy n="77" d="100"/>
        </p:scale>
        <p:origin x="-30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180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F7A698-5AE5-4E54-92ED-56B98E9ABF9C}" type="datetimeFigureOut">
              <a:rPr lang="en-CA" smtClean="0"/>
              <a:t>05/11/2012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10353C-D50F-49C0-B543-D7CC4E7CB304}" type="slidenum">
              <a:rPr lang="en-CA" smtClean="0"/>
              <a:t>‹#›</a:t>
            </a:fld>
            <a:endParaRPr lang="en-CA"/>
          </a:p>
        </p:txBody>
      </p:sp>
    </p:spTree>
    <p:extLst>
      <p:ext uri="{BB962C8B-B14F-4D97-AF65-F5344CB8AC3E}">
        <p14:creationId xmlns:p14="http://schemas.microsoft.com/office/powerpoint/2010/main" val="1555881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E15CA-F6AA-0749-A384-04BAD3659F7B}" type="datetimeFigureOut">
              <a:rPr lang="en-US" smtClean="0"/>
              <a:pPr/>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DCB32-F775-014D-BD46-C74871C326DC}" type="slidenum">
              <a:rPr lang="en-US" smtClean="0"/>
              <a:pPr/>
              <a:t>‹#›</a:t>
            </a:fld>
            <a:endParaRPr lang="en-US"/>
          </a:p>
        </p:txBody>
      </p:sp>
    </p:spTree>
    <p:extLst>
      <p:ext uri="{BB962C8B-B14F-4D97-AF65-F5344CB8AC3E}">
        <p14:creationId xmlns:p14="http://schemas.microsoft.com/office/powerpoint/2010/main" val="23579925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FDCB32-F775-014D-BD46-C74871C326D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5FDCB32-F775-014D-BD46-C74871C326DC}" type="slidenum">
              <a:rPr lang="en-US" smtClean="0"/>
              <a:pPr/>
              <a:t>2</a:t>
            </a:fld>
            <a:endParaRPr lang="en-US"/>
          </a:p>
        </p:txBody>
      </p:sp>
    </p:spTree>
    <p:extLst>
      <p:ext uri="{BB962C8B-B14F-4D97-AF65-F5344CB8AC3E}">
        <p14:creationId xmlns:p14="http://schemas.microsoft.com/office/powerpoint/2010/main" val="132253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18362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2655170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232954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50627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23990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310940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54716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111557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305744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271982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249BB-5812-4A26-965E-6F0D43D7B1C8}" type="datetimeFigureOut">
              <a:rPr lang="en-CA" smtClean="0"/>
              <a:pPr/>
              <a:t>05/11/2012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21658EB-E674-4546-966A-D6995EC1326F}" type="slidenum">
              <a:rPr lang="en-CA" smtClean="0"/>
              <a:pPr/>
              <a:t>‹#›</a:t>
            </a:fld>
            <a:endParaRPr lang="en-CA"/>
          </a:p>
        </p:txBody>
      </p:sp>
    </p:spTree>
    <p:extLst>
      <p:ext uri="{BB962C8B-B14F-4D97-AF65-F5344CB8AC3E}">
        <p14:creationId xmlns:p14="http://schemas.microsoft.com/office/powerpoint/2010/main" val="203620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249BB-5812-4A26-965E-6F0D43D7B1C8}" type="datetimeFigureOut">
              <a:rPr lang="en-CA" smtClean="0"/>
              <a:pPr/>
              <a:t>05/11/2012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658EB-E674-4546-966A-D6995EC1326F}" type="slidenum">
              <a:rPr lang="en-CA" smtClean="0"/>
              <a:pPr/>
              <a:t>‹#›</a:t>
            </a:fld>
            <a:endParaRPr lang="en-CA"/>
          </a:p>
        </p:txBody>
      </p:sp>
    </p:spTree>
    <p:extLst>
      <p:ext uri="{BB962C8B-B14F-4D97-AF65-F5344CB8AC3E}">
        <p14:creationId xmlns:p14="http://schemas.microsoft.com/office/powerpoint/2010/main" val="51011761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1.xml"/><Relationship Id="rId18" Type="http://schemas.openxmlformats.org/officeDocument/2006/relationships/slide" Target="slide31.xml"/><Relationship Id="rId26" Type="http://schemas.openxmlformats.org/officeDocument/2006/relationships/slide" Target="slide33.xml"/><Relationship Id="rId3" Type="http://schemas.openxmlformats.org/officeDocument/2006/relationships/slide" Target="slide2.xml"/><Relationship Id="rId21" Type="http://schemas.openxmlformats.org/officeDocument/2006/relationships/slide" Target="slide23.xml"/><Relationship Id="rId34" Type="http://schemas.openxmlformats.org/officeDocument/2006/relationships/slide" Target="slide35.xml"/><Relationship Id="rId7" Type="http://schemas.openxmlformats.org/officeDocument/2006/relationships/slide" Target="slide3.xml"/><Relationship Id="rId12" Type="http://schemas.openxmlformats.org/officeDocument/2006/relationships/slide" Target="slide13.xml"/><Relationship Id="rId17" Type="http://schemas.openxmlformats.org/officeDocument/2006/relationships/slide" Target="slide22.xml"/><Relationship Id="rId25" Type="http://schemas.openxmlformats.org/officeDocument/2006/relationships/slide" Target="slide24.xml"/><Relationship Id="rId33" Type="http://schemas.openxmlformats.org/officeDocument/2006/relationships/slide" Target="slide26.xml"/><Relationship Id="rId2" Type="http://schemas.openxmlformats.org/officeDocument/2006/relationships/notesSlide" Target="../notesSlides/notesSlide1.xml"/><Relationship Id="rId16" Type="http://schemas.openxmlformats.org/officeDocument/2006/relationships/slide" Target="slide14.xml"/><Relationship Id="rId20" Type="http://schemas.openxmlformats.org/officeDocument/2006/relationships/slide" Target="slide15.xml"/><Relationship Id="rId29"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slide" Target="slide28.xml"/><Relationship Id="rId11" Type="http://schemas.openxmlformats.org/officeDocument/2006/relationships/slide" Target="slide4.xml"/><Relationship Id="rId24" Type="http://schemas.openxmlformats.org/officeDocument/2006/relationships/slide" Target="slide16.xml"/><Relationship Id="rId32" Type="http://schemas.openxmlformats.org/officeDocument/2006/relationships/slide" Target="slide18.xml"/><Relationship Id="rId37" Type="http://schemas.openxmlformats.org/officeDocument/2006/relationships/slide" Target="slide36.xml"/><Relationship Id="rId5" Type="http://schemas.openxmlformats.org/officeDocument/2006/relationships/slide" Target="slide19.xml"/><Relationship Id="rId15" Type="http://schemas.openxmlformats.org/officeDocument/2006/relationships/slide" Target="slide5.xml"/><Relationship Id="rId23" Type="http://schemas.openxmlformats.org/officeDocument/2006/relationships/slide" Target="slide7.xml"/><Relationship Id="rId28" Type="http://schemas.openxmlformats.org/officeDocument/2006/relationships/slide" Target="slide17.xml"/><Relationship Id="rId36" Type="http://schemas.openxmlformats.org/officeDocument/2006/relationships/slide" Target="slide27.xml"/><Relationship Id="rId10" Type="http://schemas.openxmlformats.org/officeDocument/2006/relationships/slide" Target="slide29.xml"/><Relationship Id="rId19" Type="http://schemas.openxmlformats.org/officeDocument/2006/relationships/slide" Target="slide6.xml"/><Relationship Id="rId31" Type="http://schemas.openxmlformats.org/officeDocument/2006/relationships/slide" Target="slide9.xml"/><Relationship Id="rId4" Type="http://schemas.openxmlformats.org/officeDocument/2006/relationships/slide" Target="slide11.xml"/><Relationship Id="rId9" Type="http://schemas.openxmlformats.org/officeDocument/2006/relationships/slide" Target="slide20.xml"/><Relationship Id="rId14" Type="http://schemas.openxmlformats.org/officeDocument/2006/relationships/slide" Target="slide30.xml"/><Relationship Id="rId22" Type="http://schemas.openxmlformats.org/officeDocument/2006/relationships/slide" Target="slide32.xml"/><Relationship Id="rId27" Type="http://schemas.openxmlformats.org/officeDocument/2006/relationships/slide" Target="slide8.xml"/><Relationship Id="rId30" Type="http://schemas.openxmlformats.org/officeDocument/2006/relationships/slide" Target="slide34.xml"/><Relationship Id="rId35" Type="http://schemas.openxmlformats.org/officeDocument/2006/relationships/slide" Target="slide10.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91552991"/>
              </p:ext>
            </p:extLst>
          </p:nvPr>
        </p:nvGraphicFramePr>
        <p:xfrm>
          <a:off x="1524000" y="1397000"/>
          <a:ext cx="6096000" cy="43484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CA" dirty="0" smtClean="0"/>
                        <a:t>Distance</a:t>
                      </a:r>
                      <a:r>
                        <a:rPr lang="en-CA" baseline="0" dirty="0" smtClean="0"/>
                        <a:t> and Displacement</a:t>
                      </a:r>
                      <a:endParaRPr lang="en-CA" dirty="0"/>
                    </a:p>
                  </a:txBody>
                  <a:tcPr/>
                </a:tc>
                <a:tc>
                  <a:txBody>
                    <a:bodyPr/>
                    <a:lstStyle/>
                    <a:p>
                      <a:pPr algn="ctr"/>
                      <a:r>
                        <a:rPr lang="en-CA" dirty="0" smtClean="0"/>
                        <a:t>Speed and Velocity</a:t>
                      </a:r>
                      <a:endParaRPr lang="en-CA" dirty="0"/>
                    </a:p>
                  </a:txBody>
                  <a:tcPr/>
                </a:tc>
                <a:tc>
                  <a:txBody>
                    <a:bodyPr/>
                    <a:lstStyle/>
                    <a:p>
                      <a:pPr algn="ctr"/>
                      <a:r>
                        <a:rPr lang="en-CA" dirty="0" smtClean="0"/>
                        <a:t>Graphing</a:t>
                      </a:r>
                      <a:endParaRPr lang="en-CA" dirty="0"/>
                    </a:p>
                  </a:txBody>
                  <a:tcPr/>
                </a:tc>
                <a:tc>
                  <a:txBody>
                    <a:bodyPr/>
                    <a:lstStyle/>
                    <a:p>
                      <a:pPr algn="ctr"/>
                      <a:r>
                        <a:rPr lang="en-CA" dirty="0" smtClean="0"/>
                        <a:t>Acceleration</a:t>
                      </a:r>
                      <a:endParaRPr lang="en-CA" dirty="0"/>
                    </a:p>
                  </a:txBody>
                  <a:tcPr/>
                </a:tc>
              </a:tr>
              <a:tr h="370840">
                <a:tc>
                  <a:txBody>
                    <a:bodyPr/>
                    <a:lstStyle/>
                    <a:p>
                      <a:pPr algn="ctr"/>
                      <a:r>
                        <a:rPr lang="en-CA" dirty="0" smtClean="0">
                          <a:hlinkClick r:id="rId3" action="ppaction://hlinksldjump"/>
                        </a:rPr>
                        <a:t>10</a:t>
                      </a:r>
                      <a:endParaRPr lang="en-CA" dirty="0"/>
                    </a:p>
                  </a:txBody>
                  <a:tcPr/>
                </a:tc>
                <a:tc>
                  <a:txBody>
                    <a:bodyPr/>
                    <a:lstStyle/>
                    <a:p>
                      <a:pPr algn="ctr"/>
                      <a:r>
                        <a:rPr lang="en-CA" dirty="0" smtClean="0">
                          <a:hlinkClick r:id="rId4" action="ppaction://hlinksldjump"/>
                        </a:rPr>
                        <a:t>10</a:t>
                      </a:r>
                      <a:endParaRPr lang="en-CA" dirty="0"/>
                    </a:p>
                  </a:txBody>
                  <a:tcPr/>
                </a:tc>
                <a:tc>
                  <a:txBody>
                    <a:bodyPr/>
                    <a:lstStyle/>
                    <a:p>
                      <a:pPr algn="ctr"/>
                      <a:r>
                        <a:rPr lang="en-CA" dirty="0" smtClean="0">
                          <a:hlinkClick r:id="rId5" action="ppaction://hlinksldjump"/>
                        </a:rPr>
                        <a:t>10</a:t>
                      </a:r>
                      <a:endParaRPr lang="en-CA" dirty="0"/>
                    </a:p>
                  </a:txBody>
                  <a:tcPr/>
                </a:tc>
                <a:tc>
                  <a:txBody>
                    <a:bodyPr/>
                    <a:lstStyle/>
                    <a:p>
                      <a:pPr algn="ctr"/>
                      <a:r>
                        <a:rPr lang="en-CA" dirty="0" smtClean="0">
                          <a:hlinkClick r:id="rId6" action="ppaction://hlinksldjump"/>
                        </a:rPr>
                        <a:t>10</a:t>
                      </a:r>
                      <a:endParaRPr lang="en-CA" dirty="0"/>
                    </a:p>
                  </a:txBody>
                  <a:tcPr/>
                </a:tc>
              </a:tr>
              <a:tr h="370840">
                <a:tc>
                  <a:txBody>
                    <a:bodyPr/>
                    <a:lstStyle/>
                    <a:p>
                      <a:pPr algn="ctr"/>
                      <a:r>
                        <a:rPr lang="en-CA" dirty="0" smtClean="0">
                          <a:hlinkClick r:id="rId7" action="ppaction://hlinksldjump"/>
                        </a:rPr>
                        <a:t>20</a:t>
                      </a:r>
                      <a:endParaRPr lang="en-CA" dirty="0"/>
                    </a:p>
                  </a:txBody>
                  <a:tcPr/>
                </a:tc>
                <a:tc>
                  <a:txBody>
                    <a:bodyPr/>
                    <a:lstStyle/>
                    <a:p>
                      <a:pPr algn="ctr"/>
                      <a:r>
                        <a:rPr lang="en-CA" dirty="0" smtClean="0">
                          <a:hlinkClick r:id="rId8" action="ppaction://hlinksldjump"/>
                        </a:rPr>
                        <a:t>20</a:t>
                      </a:r>
                      <a:endParaRPr lang="en-CA" dirty="0"/>
                    </a:p>
                  </a:txBody>
                  <a:tcPr/>
                </a:tc>
                <a:tc>
                  <a:txBody>
                    <a:bodyPr/>
                    <a:lstStyle/>
                    <a:p>
                      <a:pPr algn="ctr"/>
                      <a:r>
                        <a:rPr lang="en-CA" dirty="0" smtClean="0">
                          <a:hlinkClick r:id="rId9" action="ppaction://hlinksldjump"/>
                        </a:rPr>
                        <a:t>20</a:t>
                      </a:r>
                      <a:endParaRPr lang="en-CA" dirty="0"/>
                    </a:p>
                  </a:txBody>
                  <a:tcPr/>
                </a:tc>
                <a:tc>
                  <a:txBody>
                    <a:bodyPr/>
                    <a:lstStyle/>
                    <a:p>
                      <a:pPr algn="ctr"/>
                      <a:r>
                        <a:rPr lang="en-CA" dirty="0" smtClean="0">
                          <a:hlinkClick r:id="rId10" action="ppaction://hlinksldjump"/>
                        </a:rPr>
                        <a:t>20</a:t>
                      </a:r>
                      <a:endParaRPr lang="en-CA" dirty="0"/>
                    </a:p>
                  </a:txBody>
                  <a:tcPr/>
                </a:tc>
              </a:tr>
              <a:tr h="370840">
                <a:tc>
                  <a:txBody>
                    <a:bodyPr/>
                    <a:lstStyle/>
                    <a:p>
                      <a:pPr algn="ctr"/>
                      <a:r>
                        <a:rPr lang="en-CA" dirty="0" smtClean="0">
                          <a:hlinkClick r:id="rId11" action="ppaction://hlinksldjump"/>
                        </a:rPr>
                        <a:t>30</a:t>
                      </a:r>
                      <a:endParaRPr lang="en-CA" dirty="0"/>
                    </a:p>
                  </a:txBody>
                  <a:tcPr/>
                </a:tc>
                <a:tc>
                  <a:txBody>
                    <a:bodyPr/>
                    <a:lstStyle/>
                    <a:p>
                      <a:pPr algn="ctr"/>
                      <a:r>
                        <a:rPr lang="en-CA" dirty="0" smtClean="0">
                          <a:hlinkClick r:id="rId12" action="ppaction://hlinksldjump"/>
                        </a:rPr>
                        <a:t>30</a:t>
                      </a:r>
                      <a:endParaRPr lang="en-CA" dirty="0"/>
                    </a:p>
                  </a:txBody>
                  <a:tcPr/>
                </a:tc>
                <a:tc>
                  <a:txBody>
                    <a:bodyPr/>
                    <a:lstStyle/>
                    <a:p>
                      <a:pPr algn="ctr"/>
                      <a:r>
                        <a:rPr lang="en-CA" dirty="0" smtClean="0">
                          <a:hlinkClick r:id="rId13" action="ppaction://hlinksldjump"/>
                        </a:rPr>
                        <a:t>30</a:t>
                      </a:r>
                      <a:endParaRPr lang="en-CA" dirty="0"/>
                    </a:p>
                  </a:txBody>
                  <a:tcPr/>
                </a:tc>
                <a:tc>
                  <a:txBody>
                    <a:bodyPr/>
                    <a:lstStyle/>
                    <a:p>
                      <a:pPr algn="ctr"/>
                      <a:r>
                        <a:rPr lang="en-CA" dirty="0" smtClean="0">
                          <a:hlinkClick r:id="rId14" action="ppaction://hlinksldjump"/>
                        </a:rPr>
                        <a:t>30</a:t>
                      </a:r>
                      <a:endParaRPr lang="en-CA" dirty="0"/>
                    </a:p>
                  </a:txBody>
                  <a:tcPr/>
                </a:tc>
              </a:tr>
              <a:tr h="370840">
                <a:tc>
                  <a:txBody>
                    <a:bodyPr/>
                    <a:lstStyle/>
                    <a:p>
                      <a:pPr algn="ctr"/>
                      <a:r>
                        <a:rPr lang="en-CA" dirty="0" smtClean="0">
                          <a:hlinkClick r:id="rId15" action="ppaction://hlinksldjump"/>
                        </a:rPr>
                        <a:t>40</a:t>
                      </a:r>
                      <a:endParaRPr lang="en-CA" dirty="0"/>
                    </a:p>
                  </a:txBody>
                  <a:tcPr/>
                </a:tc>
                <a:tc>
                  <a:txBody>
                    <a:bodyPr/>
                    <a:lstStyle/>
                    <a:p>
                      <a:pPr algn="ctr"/>
                      <a:r>
                        <a:rPr lang="en-CA" dirty="0" smtClean="0">
                          <a:hlinkClick r:id="rId16" action="ppaction://hlinksldjump"/>
                        </a:rPr>
                        <a:t>40</a:t>
                      </a:r>
                      <a:endParaRPr lang="en-CA" dirty="0"/>
                    </a:p>
                  </a:txBody>
                  <a:tcPr/>
                </a:tc>
                <a:tc>
                  <a:txBody>
                    <a:bodyPr/>
                    <a:lstStyle/>
                    <a:p>
                      <a:pPr algn="ctr"/>
                      <a:r>
                        <a:rPr lang="en-CA" dirty="0" smtClean="0">
                          <a:hlinkClick r:id="rId17" action="ppaction://hlinksldjump"/>
                        </a:rPr>
                        <a:t>40</a:t>
                      </a:r>
                      <a:endParaRPr lang="en-CA" dirty="0"/>
                    </a:p>
                  </a:txBody>
                  <a:tcPr/>
                </a:tc>
                <a:tc>
                  <a:txBody>
                    <a:bodyPr/>
                    <a:lstStyle/>
                    <a:p>
                      <a:pPr algn="ctr"/>
                      <a:r>
                        <a:rPr lang="en-CA" dirty="0" smtClean="0">
                          <a:hlinkClick r:id="rId18" action="ppaction://hlinksldjump"/>
                        </a:rPr>
                        <a:t>40</a:t>
                      </a:r>
                      <a:endParaRPr lang="en-CA" dirty="0"/>
                    </a:p>
                  </a:txBody>
                  <a:tcPr/>
                </a:tc>
              </a:tr>
              <a:tr h="370840">
                <a:tc>
                  <a:txBody>
                    <a:bodyPr/>
                    <a:lstStyle/>
                    <a:p>
                      <a:pPr algn="ctr"/>
                      <a:r>
                        <a:rPr lang="en-CA" dirty="0" smtClean="0">
                          <a:hlinkClick r:id="rId19" action="ppaction://hlinksldjump"/>
                        </a:rPr>
                        <a:t>50</a:t>
                      </a:r>
                      <a:endParaRPr lang="en-CA" dirty="0"/>
                    </a:p>
                  </a:txBody>
                  <a:tcPr/>
                </a:tc>
                <a:tc>
                  <a:txBody>
                    <a:bodyPr/>
                    <a:lstStyle/>
                    <a:p>
                      <a:pPr algn="ctr"/>
                      <a:r>
                        <a:rPr lang="en-CA" dirty="0" smtClean="0">
                          <a:hlinkClick r:id="rId20" action="ppaction://hlinksldjump"/>
                        </a:rPr>
                        <a:t>50</a:t>
                      </a:r>
                      <a:endParaRPr lang="en-CA" dirty="0"/>
                    </a:p>
                  </a:txBody>
                  <a:tcPr/>
                </a:tc>
                <a:tc>
                  <a:txBody>
                    <a:bodyPr/>
                    <a:lstStyle/>
                    <a:p>
                      <a:pPr algn="ctr"/>
                      <a:r>
                        <a:rPr lang="en-CA" dirty="0" smtClean="0">
                          <a:hlinkClick r:id="rId21" action="ppaction://hlinksldjump"/>
                        </a:rPr>
                        <a:t>50</a:t>
                      </a:r>
                      <a:endParaRPr lang="en-CA" dirty="0"/>
                    </a:p>
                  </a:txBody>
                  <a:tcPr/>
                </a:tc>
                <a:tc>
                  <a:txBody>
                    <a:bodyPr/>
                    <a:lstStyle/>
                    <a:p>
                      <a:pPr algn="ctr"/>
                      <a:r>
                        <a:rPr lang="en-CA" dirty="0" smtClean="0">
                          <a:hlinkClick r:id="rId22" action="ppaction://hlinksldjump"/>
                        </a:rPr>
                        <a:t>50</a:t>
                      </a:r>
                      <a:endParaRPr lang="en-CA" dirty="0"/>
                    </a:p>
                  </a:txBody>
                  <a:tcPr/>
                </a:tc>
              </a:tr>
              <a:tr h="370840">
                <a:tc>
                  <a:txBody>
                    <a:bodyPr/>
                    <a:lstStyle/>
                    <a:p>
                      <a:pPr algn="ctr"/>
                      <a:r>
                        <a:rPr lang="en-CA" dirty="0" smtClean="0">
                          <a:hlinkClick r:id="rId23" action="ppaction://hlinksldjump"/>
                        </a:rPr>
                        <a:t>60</a:t>
                      </a:r>
                      <a:endParaRPr lang="en-CA" dirty="0"/>
                    </a:p>
                  </a:txBody>
                  <a:tcPr/>
                </a:tc>
                <a:tc>
                  <a:txBody>
                    <a:bodyPr/>
                    <a:lstStyle/>
                    <a:p>
                      <a:pPr algn="ctr"/>
                      <a:r>
                        <a:rPr lang="en-CA" dirty="0" smtClean="0">
                          <a:hlinkClick r:id="rId24" action="ppaction://hlinksldjump"/>
                        </a:rPr>
                        <a:t>60</a:t>
                      </a:r>
                      <a:endParaRPr lang="en-CA" dirty="0"/>
                    </a:p>
                  </a:txBody>
                  <a:tcPr/>
                </a:tc>
                <a:tc>
                  <a:txBody>
                    <a:bodyPr/>
                    <a:lstStyle/>
                    <a:p>
                      <a:pPr algn="ctr"/>
                      <a:r>
                        <a:rPr lang="en-US" dirty="0" smtClean="0">
                          <a:hlinkClick r:id="rId25" action="ppaction://hlinksldjump"/>
                        </a:rPr>
                        <a:t>60</a:t>
                      </a:r>
                      <a:r>
                        <a:rPr lang="en-CA" dirty="0" smtClean="0"/>
                        <a:t> </a:t>
                      </a:r>
                      <a:endParaRPr lang="en-CA" dirty="0"/>
                    </a:p>
                  </a:txBody>
                  <a:tcPr/>
                </a:tc>
                <a:tc>
                  <a:txBody>
                    <a:bodyPr/>
                    <a:lstStyle/>
                    <a:p>
                      <a:pPr algn="ctr"/>
                      <a:r>
                        <a:rPr lang="en-CA" dirty="0" smtClean="0">
                          <a:hlinkClick r:id="rId26" action="ppaction://hlinksldjump"/>
                        </a:rPr>
                        <a:t>60</a:t>
                      </a:r>
                      <a:endParaRPr lang="en-CA" dirty="0"/>
                    </a:p>
                  </a:txBody>
                  <a:tcPr/>
                </a:tc>
              </a:tr>
              <a:tr h="370840">
                <a:tc>
                  <a:txBody>
                    <a:bodyPr/>
                    <a:lstStyle/>
                    <a:p>
                      <a:pPr algn="ctr"/>
                      <a:r>
                        <a:rPr lang="en-CA" dirty="0" smtClean="0">
                          <a:hlinkClick r:id="rId27" action="ppaction://hlinksldjump"/>
                        </a:rPr>
                        <a:t>70</a:t>
                      </a:r>
                      <a:endParaRPr lang="en-CA" dirty="0"/>
                    </a:p>
                  </a:txBody>
                  <a:tcPr/>
                </a:tc>
                <a:tc>
                  <a:txBody>
                    <a:bodyPr/>
                    <a:lstStyle/>
                    <a:p>
                      <a:pPr algn="ctr"/>
                      <a:r>
                        <a:rPr lang="en-CA" dirty="0" smtClean="0">
                          <a:hlinkClick r:id="rId28" action="ppaction://hlinksldjump"/>
                        </a:rPr>
                        <a:t>70</a:t>
                      </a:r>
                      <a:endParaRPr lang="en-CA" dirty="0"/>
                    </a:p>
                  </a:txBody>
                  <a:tcPr/>
                </a:tc>
                <a:tc>
                  <a:txBody>
                    <a:bodyPr/>
                    <a:lstStyle/>
                    <a:p>
                      <a:pPr algn="ctr"/>
                      <a:r>
                        <a:rPr lang="en-CA" dirty="0" smtClean="0">
                          <a:hlinkClick r:id="rId29" action="ppaction://hlinksldjump"/>
                        </a:rPr>
                        <a:t>70</a:t>
                      </a:r>
                      <a:endParaRPr lang="en-CA" dirty="0"/>
                    </a:p>
                  </a:txBody>
                  <a:tcPr/>
                </a:tc>
                <a:tc>
                  <a:txBody>
                    <a:bodyPr/>
                    <a:lstStyle/>
                    <a:p>
                      <a:pPr algn="ctr"/>
                      <a:r>
                        <a:rPr lang="en-CA" dirty="0" smtClean="0">
                          <a:hlinkClick r:id="rId30" action="ppaction://hlinksldjump"/>
                        </a:rPr>
                        <a:t>70</a:t>
                      </a:r>
                      <a:r>
                        <a:rPr lang="en-CA" dirty="0" smtClean="0"/>
                        <a:t> </a:t>
                      </a:r>
                      <a:endParaRPr lang="en-CA" dirty="0"/>
                    </a:p>
                  </a:txBody>
                  <a:tcPr/>
                </a:tc>
              </a:tr>
              <a:tr h="370840">
                <a:tc>
                  <a:txBody>
                    <a:bodyPr/>
                    <a:lstStyle/>
                    <a:p>
                      <a:pPr algn="ctr"/>
                      <a:r>
                        <a:rPr lang="en-CA" dirty="0" smtClean="0">
                          <a:hlinkClick r:id="rId31" action="ppaction://hlinksldjump"/>
                        </a:rPr>
                        <a:t>80</a:t>
                      </a:r>
                      <a:endParaRPr lang="en-CA" dirty="0"/>
                    </a:p>
                  </a:txBody>
                  <a:tcPr/>
                </a:tc>
                <a:tc>
                  <a:txBody>
                    <a:bodyPr/>
                    <a:lstStyle/>
                    <a:p>
                      <a:pPr algn="ctr"/>
                      <a:r>
                        <a:rPr lang="en-CA" dirty="0" smtClean="0">
                          <a:hlinkClick r:id="rId32" action="ppaction://hlinksldjump"/>
                        </a:rPr>
                        <a:t>80</a:t>
                      </a:r>
                      <a:endParaRPr lang="en-CA" dirty="0"/>
                    </a:p>
                  </a:txBody>
                  <a:tcPr/>
                </a:tc>
                <a:tc>
                  <a:txBody>
                    <a:bodyPr/>
                    <a:lstStyle/>
                    <a:p>
                      <a:pPr algn="ctr"/>
                      <a:r>
                        <a:rPr lang="en-CA" dirty="0" smtClean="0">
                          <a:hlinkClick r:id="rId33" action="ppaction://hlinksldjump"/>
                        </a:rPr>
                        <a:t>80</a:t>
                      </a:r>
                      <a:endParaRPr lang="en-CA" dirty="0"/>
                    </a:p>
                  </a:txBody>
                  <a:tcPr/>
                </a:tc>
                <a:tc>
                  <a:txBody>
                    <a:bodyPr/>
                    <a:lstStyle/>
                    <a:p>
                      <a:pPr algn="ctr"/>
                      <a:r>
                        <a:rPr lang="en-CA" dirty="0" smtClean="0">
                          <a:hlinkClick r:id="rId34" action="ppaction://hlinksldjump"/>
                        </a:rPr>
                        <a:t>80</a:t>
                      </a:r>
                      <a:endParaRPr lang="en-CA" dirty="0"/>
                    </a:p>
                  </a:txBody>
                  <a:tcPr/>
                </a:tc>
              </a:tr>
              <a:tr h="370840">
                <a:tc>
                  <a:txBody>
                    <a:bodyPr/>
                    <a:lstStyle/>
                    <a:p>
                      <a:pPr algn="ctr"/>
                      <a:r>
                        <a:rPr lang="en-CA" dirty="0" smtClean="0">
                          <a:hlinkClick r:id="rId35" action="ppaction://hlinksldjump"/>
                        </a:rPr>
                        <a:t>90</a:t>
                      </a:r>
                      <a:endParaRPr lang="en-CA" dirty="0"/>
                    </a:p>
                  </a:txBody>
                  <a:tcPr/>
                </a:tc>
                <a:tc>
                  <a:txBody>
                    <a:bodyPr/>
                    <a:lstStyle/>
                    <a:p>
                      <a:pPr algn="ctr"/>
                      <a:endParaRPr lang="en-CA" dirty="0"/>
                    </a:p>
                  </a:txBody>
                  <a:tcPr/>
                </a:tc>
                <a:tc>
                  <a:txBody>
                    <a:bodyPr/>
                    <a:lstStyle/>
                    <a:p>
                      <a:pPr algn="ctr"/>
                      <a:r>
                        <a:rPr lang="en-CA" dirty="0" smtClean="0">
                          <a:hlinkClick r:id="rId36" action="ppaction://hlinksldjump"/>
                        </a:rPr>
                        <a:t>90</a:t>
                      </a:r>
                      <a:endParaRPr lang="en-CA" dirty="0"/>
                    </a:p>
                  </a:txBody>
                  <a:tcPr/>
                </a:tc>
                <a:tc>
                  <a:txBody>
                    <a:bodyPr/>
                    <a:lstStyle/>
                    <a:p>
                      <a:pPr algn="ctr"/>
                      <a:endParaRPr lang="en-CA" dirty="0"/>
                    </a:p>
                  </a:txBody>
                  <a:tcPr/>
                </a:tc>
              </a:tr>
              <a:tr h="370840">
                <a:tc gridSpan="4">
                  <a:txBody>
                    <a:bodyPr/>
                    <a:lstStyle/>
                    <a:p>
                      <a:pPr algn="ctr"/>
                      <a:r>
                        <a:rPr lang="en-CA" dirty="0" smtClean="0">
                          <a:hlinkClick r:id="rId37" action="ppaction://hlinksldjump"/>
                        </a:rPr>
                        <a:t>Final Jeopardy</a:t>
                      </a:r>
                      <a:endParaRPr lang="en-CA" dirty="0"/>
                    </a:p>
                  </a:txBody>
                  <a:tcPr/>
                </a:tc>
                <a:tc hMerge="1">
                  <a:txBody>
                    <a:bodyPr/>
                    <a:lstStyle/>
                    <a:p>
                      <a:pPr algn="ctr"/>
                      <a:endParaRPr lang="en-CA" dirty="0"/>
                    </a:p>
                  </a:txBody>
                  <a:tcPr/>
                </a:tc>
                <a:tc hMerge="1">
                  <a:txBody>
                    <a:bodyPr/>
                    <a:lstStyle/>
                    <a:p>
                      <a:pPr algn="ctr"/>
                      <a:endParaRPr lang="en-CA" dirty="0"/>
                    </a:p>
                  </a:txBody>
                  <a:tcPr/>
                </a:tc>
                <a:tc hMerge="1">
                  <a:txBody>
                    <a:bodyPr/>
                    <a:lstStyle/>
                    <a:p>
                      <a:pPr algn="ctr"/>
                      <a:endParaRPr lang="en-CA" dirty="0"/>
                    </a:p>
                  </a:txBody>
                  <a:tcPr/>
                </a:tc>
              </a:tr>
            </a:tbl>
          </a:graphicData>
        </a:graphic>
      </p:graphicFrame>
      <p:sp>
        <p:nvSpPr>
          <p:cNvPr id="2" name="Title 1"/>
          <p:cNvSpPr>
            <a:spLocks noGrp="1"/>
          </p:cNvSpPr>
          <p:nvPr>
            <p:ph type="ctrTitle"/>
          </p:nvPr>
        </p:nvSpPr>
        <p:spPr>
          <a:xfrm>
            <a:off x="827584" y="0"/>
            <a:ext cx="7772400" cy="1470025"/>
          </a:xfrm>
        </p:spPr>
        <p:txBody>
          <a:bodyPr/>
          <a:lstStyle/>
          <a:p>
            <a:r>
              <a:rPr lang="en-CA" dirty="0" smtClean="0"/>
              <a:t>Physics </a:t>
            </a:r>
            <a:r>
              <a:rPr lang="en-CA" dirty="0" smtClean="0"/>
              <a:t>Jeopardy</a:t>
            </a:r>
            <a:endParaRPr lang="en-CA" dirty="0"/>
          </a:p>
        </p:txBody>
      </p:sp>
    </p:spTree>
    <p:extLst>
      <p:ext uri="{BB962C8B-B14F-4D97-AF65-F5344CB8AC3E}">
        <p14:creationId xmlns:p14="http://schemas.microsoft.com/office/powerpoint/2010/main" val="1034444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Jessica walks 5.5 m [N] and 6.7 m [E] from her house to the gym.  What is her displacement to the nearest tenth?</a:t>
            </a:r>
            <a:endParaRPr lang="en-CA" dirty="0"/>
          </a:p>
        </p:txBody>
      </p:sp>
      <p:sp>
        <p:nvSpPr>
          <p:cNvPr id="3" name="Subtitle 2"/>
          <p:cNvSpPr>
            <a:spLocks noGrp="1"/>
          </p:cNvSpPr>
          <p:nvPr>
            <p:ph type="subTitle" idx="1"/>
          </p:nvPr>
        </p:nvSpPr>
        <p:spPr>
          <a:xfrm>
            <a:off x="1403648" y="4149080"/>
            <a:ext cx="6400800" cy="1752600"/>
          </a:xfrm>
        </p:spPr>
        <p:txBody>
          <a:bodyPr/>
          <a:lstStyle/>
          <a:p>
            <a:r>
              <a:rPr lang="en-CA" u="sng" dirty="0" smtClean="0">
                <a:solidFill>
                  <a:srgbClr val="0000FF"/>
                </a:solidFill>
                <a:hlinkClick r:id="rId2" action="ppaction://hlinksldjump"/>
              </a:rPr>
              <a:t>8.7 m [NE]</a:t>
            </a:r>
            <a:endParaRPr lang="en-CA" u="sng" dirty="0">
              <a:solidFill>
                <a:srgbClr val="0000FF"/>
              </a:solidFill>
            </a:endParaRPr>
          </a:p>
        </p:txBody>
      </p:sp>
      <p:sp>
        <p:nvSpPr>
          <p:cNvPr id="4" name="TextBox 3"/>
          <p:cNvSpPr txBox="1"/>
          <p:nvPr/>
        </p:nvSpPr>
        <p:spPr>
          <a:xfrm>
            <a:off x="914400" y="533400"/>
            <a:ext cx="4233664" cy="369332"/>
          </a:xfrm>
          <a:prstGeom prst="rect">
            <a:avLst/>
          </a:prstGeom>
          <a:noFill/>
        </p:spPr>
        <p:txBody>
          <a:bodyPr wrap="square" rtlCol="0">
            <a:spAutoFit/>
          </a:bodyPr>
          <a:lstStyle/>
          <a:p>
            <a:r>
              <a:rPr lang="en-US" b="1" dirty="0" smtClean="0">
                <a:solidFill>
                  <a:srgbClr val="000090"/>
                </a:solidFill>
              </a:rPr>
              <a:t>Distance and Displacement: 90 points</a:t>
            </a:r>
            <a:endParaRPr lang="en-US" b="1" dirty="0">
              <a:solidFill>
                <a:srgbClr val="000090"/>
              </a:solidFill>
            </a:endParaRPr>
          </a:p>
        </p:txBody>
      </p:sp>
    </p:spTree>
    <p:extLst>
      <p:ext uri="{BB962C8B-B14F-4D97-AF65-F5344CB8AC3E}">
        <p14:creationId xmlns:p14="http://schemas.microsoft.com/office/powerpoint/2010/main" val="374807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CA" dirty="0"/>
              <a:t>Identify each of the following quantities as either vector or scalar.</a:t>
            </a:r>
            <a:br>
              <a:rPr lang="en-CA" dirty="0"/>
            </a:br>
            <a:r>
              <a:rPr lang="en-CA" dirty="0"/>
              <a:t>A. </a:t>
            </a:r>
            <a:r>
              <a:rPr lang="en-CA" dirty="0" smtClean="0"/>
              <a:t>Driving 50 km/h [E]</a:t>
            </a:r>
            <a:r>
              <a:rPr lang="en-CA" dirty="0"/>
              <a:t/>
            </a:r>
            <a:br>
              <a:rPr lang="en-CA" dirty="0"/>
            </a:br>
            <a:r>
              <a:rPr lang="en-CA" dirty="0"/>
              <a:t>B. </a:t>
            </a:r>
            <a:r>
              <a:rPr lang="en-CA" dirty="0" smtClean="0"/>
              <a:t>Driving 80 km/h</a:t>
            </a:r>
            <a:endParaRPr lang="en-CA" dirty="0"/>
          </a:p>
        </p:txBody>
      </p:sp>
      <p:sp>
        <p:nvSpPr>
          <p:cNvPr id="3" name="Subtitle 2"/>
          <p:cNvSpPr>
            <a:spLocks noGrp="1"/>
          </p:cNvSpPr>
          <p:nvPr>
            <p:ph type="subTitle" idx="1"/>
          </p:nvPr>
        </p:nvSpPr>
        <p:spPr>
          <a:xfrm>
            <a:off x="1403648" y="4293096"/>
            <a:ext cx="6400800" cy="1752600"/>
          </a:xfrm>
        </p:spPr>
        <p:txBody>
          <a:bodyPr>
            <a:normAutofit/>
          </a:bodyPr>
          <a:lstStyle/>
          <a:p>
            <a:pPr marL="742950" indent="-742950">
              <a:buAutoNum type="alphaUcPeriod"/>
            </a:pPr>
            <a:r>
              <a:rPr lang="en-CA" sz="4000" dirty="0" smtClean="0">
                <a:solidFill>
                  <a:srgbClr val="0000FF"/>
                </a:solidFill>
                <a:hlinkClick r:id="rId2" action="ppaction://hlinksldjump"/>
              </a:rPr>
              <a:t>Vector</a:t>
            </a:r>
          </a:p>
          <a:p>
            <a:pPr marL="742950" indent="-742950">
              <a:buAutoNum type="alphaUcPeriod"/>
            </a:pPr>
            <a:r>
              <a:rPr lang="en-CA" sz="4000" dirty="0" smtClean="0">
                <a:solidFill>
                  <a:srgbClr val="0000FF"/>
                </a:solidFill>
                <a:hlinkClick r:id="rId2" action="ppaction://hlinksldjump"/>
              </a:rPr>
              <a:t>Scalar</a:t>
            </a:r>
            <a:endParaRPr lang="en-CA" sz="4000"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Speed vs. Velocity: 10 points</a:t>
            </a:r>
            <a:endParaRPr lang="en-US" b="1" dirty="0">
              <a:solidFill>
                <a:srgbClr val="000090"/>
              </a:solidFill>
            </a:endParaRPr>
          </a:p>
        </p:txBody>
      </p:sp>
    </p:spTree>
    <p:extLst>
      <p:ext uri="{BB962C8B-B14F-4D97-AF65-F5344CB8AC3E}">
        <p14:creationId xmlns:p14="http://schemas.microsoft.com/office/powerpoint/2010/main" val="4906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lvl="0"/>
            <a:r>
              <a:rPr lang="en-CA" dirty="0" smtClean="0"/>
              <a:t>Define speed and velocity.</a:t>
            </a:r>
            <a:r>
              <a:rPr lang="en-CA" dirty="0"/>
              <a:t/>
            </a:r>
            <a:br>
              <a:rPr lang="en-CA" dirty="0"/>
            </a:br>
            <a:endParaRPr lang="en-CA" dirty="0"/>
          </a:p>
        </p:txBody>
      </p:sp>
      <p:sp>
        <p:nvSpPr>
          <p:cNvPr id="5" name="Subtitle 4"/>
          <p:cNvSpPr>
            <a:spLocks noGrp="1"/>
          </p:cNvSpPr>
          <p:nvPr>
            <p:ph type="subTitle" idx="1"/>
          </p:nvPr>
        </p:nvSpPr>
        <p:spPr>
          <a:xfrm>
            <a:off x="539552" y="3886200"/>
            <a:ext cx="8136904" cy="1752600"/>
          </a:xfrm>
        </p:spPr>
        <p:txBody>
          <a:bodyPr>
            <a:normAutofit fontScale="70000" lnSpcReduction="20000"/>
          </a:bodyPr>
          <a:lstStyle/>
          <a:p>
            <a:pPr algn="l"/>
            <a:r>
              <a:rPr lang="en-US" sz="4400" dirty="0" smtClean="0">
                <a:solidFill>
                  <a:srgbClr val="0000FF"/>
                </a:solidFill>
                <a:hlinkClick r:id="rId2" action="ppaction://hlinksldjump"/>
              </a:rPr>
              <a:t>Speed </a:t>
            </a:r>
            <a:r>
              <a:rPr lang="en-US" sz="4400" dirty="0">
                <a:solidFill>
                  <a:srgbClr val="0000FF"/>
                </a:solidFill>
                <a:hlinkClick r:id="rId2" action="ppaction://hlinksldjump"/>
              </a:rPr>
              <a:t>is the distance an object travels during a time interval divided by the time interval</a:t>
            </a:r>
            <a:r>
              <a:rPr lang="en-US" sz="4400" dirty="0" smtClean="0">
                <a:solidFill>
                  <a:srgbClr val="0000FF"/>
                </a:solidFill>
                <a:hlinkClick r:id="rId2" action="ppaction://hlinksldjump"/>
              </a:rPr>
              <a:t>.</a:t>
            </a:r>
          </a:p>
          <a:p>
            <a:pPr algn="l"/>
            <a:r>
              <a:rPr lang="en-US" sz="4400" dirty="0" smtClean="0">
                <a:solidFill>
                  <a:srgbClr val="0000FF"/>
                </a:solidFill>
                <a:hlinkClick r:id="rId2" action="ppaction://hlinksldjump"/>
              </a:rPr>
              <a:t>Velocity is </a:t>
            </a:r>
            <a:r>
              <a:rPr lang="en-US" sz="4400" dirty="0">
                <a:solidFill>
                  <a:srgbClr val="0000FF"/>
                </a:solidFill>
                <a:hlinkClick r:id="rId2" action="ppaction://hlinksldjump"/>
              </a:rPr>
              <a:t>the displacement of an object during a time interval divided by the time interval</a:t>
            </a:r>
            <a:r>
              <a:rPr lang="en-US" sz="4400" dirty="0">
                <a:solidFill>
                  <a:srgbClr val="0000FF"/>
                </a:solidFill>
              </a:rPr>
              <a:t>.</a:t>
            </a:r>
            <a:endParaRPr lang="en-US" sz="4400" dirty="0" smtClean="0">
              <a:solidFill>
                <a:srgbClr val="0000FF"/>
              </a:solidFill>
            </a:endParaRPr>
          </a:p>
          <a:p>
            <a:pPr algn="l"/>
            <a:endParaRPr lang="en-CA" sz="4400" dirty="0"/>
          </a:p>
        </p:txBody>
      </p:sp>
      <p:sp>
        <p:nvSpPr>
          <p:cNvPr id="6" name="TextBox 5"/>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Speed vs. Velocity: 20 points</a:t>
            </a:r>
            <a:endParaRPr lang="en-US" b="1" dirty="0">
              <a:solidFill>
                <a:srgbClr val="000090"/>
              </a:solidFill>
            </a:endParaRPr>
          </a:p>
        </p:txBody>
      </p:sp>
    </p:spTree>
    <p:extLst>
      <p:ext uri="{BB962C8B-B14F-4D97-AF65-F5344CB8AC3E}">
        <p14:creationId xmlns:p14="http://schemas.microsoft.com/office/powerpoint/2010/main" val="150466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980728"/>
            <a:ext cx="7772400" cy="1470025"/>
          </a:xfrm>
        </p:spPr>
        <p:txBody>
          <a:bodyPr/>
          <a:lstStyle/>
          <a:p>
            <a:r>
              <a:rPr lang="en-CA" dirty="0" smtClean="0"/>
              <a:t>Which jogger was travelling faster?</a:t>
            </a:r>
            <a:endParaRPr lang="en-CA" dirty="0"/>
          </a:p>
        </p:txBody>
      </p:sp>
      <p:sp>
        <p:nvSpPr>
          <p:cNvPr id="5" name="Subtitle 4"/>
          <p:cNvSpPr>
            <a:spLocks noGrp="1"/>
          </p:cNvSpPr>
          <p:nvPr>
            <p:ph type="subTitle" idx="1"/>
          </p:nvPr>
        </p:nvSpPr>
        <p:spPr>
          <a:xfrm>
            <a:off x="1447800" y="5981700"/>
            <a:ext cx="6400800" cy="1752600"/>
          </a:xfrm>
        </p:spPr>
        <p:txBody>
          <a:bodyPr>
            <a:normAutofit/>
          </a:bodyPr>
          <a:lstStyle/>
          <a:p>
            <a:r>
              <a:rPr lang="en-CA" dirty="0" smtClean="0">
                <a:solidFill>
                  <a:srgbClr val="0000FF"/>
                </a:solidFill>
                <a:hlinkClick r:id="rId2" action="ppaction://hlinksldjump"/>
              </a:rPr>
              <a:t>Jogger A</a:t>
            </a:r>
            <a:endParaRPr lang="en-CA" dirty="0">
              <a:solidFill>
                <a:srgbClr val="0000FF"/>
              </a:solidFill>
            </a:endParaRPr>
          </a:p>
        </p:txBody>
      </p:sp>
      <p:sp>
        <p:nvSpPr>
          <p:cNvPr id="6" name="TextBox 5"/>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Speed vs. Velocity: 30 points</a:t>
            </a:r>
            <a:endParaRPr lang="en-US" b="1" dirty="0">
              <a:solidFill>
                <a:srgbClr val="000090"/>
              </a:solidFill>
            </a:endParaRPr>
          </a:p>
        </p:txBody>
      </p:sp>
      <p:pic>
        <p:nvPicPr>
          <p:cNvPr id="2" name="Picture 1" descr="Picture 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2420888"/>
            <a:ext cx="5430655" cy="3528392"/>
          </a:xfrm>
          <a:prstGeom prst="rect">
            <a:avLst/>
          </a:prstGeom>
        </p:spPr>
      </p:pic>
    </p:spTree>
    <p:extLst>
      <p:ext uri="{BB962C8B-B14F-4D97-AF65-F5344CB8AC3E}">
        <p14:creationId xmlns:p14="http://schemas.microsoft.com/office/powerpoint/2010/main" val="137031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40768"/>
            <a:ext cx="7772400" cy="1470025"/>
          </a:xfrm>
        </p:spPr>
        <p:txBody>
          <a:bodyPr>
            <a:noAutofit/>
          </a:bodyPr>
          <a:lstStyle/>
          <a:p>
            <a:r>
              <a:rPr lang="en-US" sz="3200" dirty="0"/>
              <a:t>A delivery truck travels </a:t>
            </a:r>
            <a:r>
              <a:rPr lang="en-US" sz="3200" dirty="0" smtClean="0"/>
              <a:t>directly north </a:t>
            </a:r>
            <a:r>
              <a:rPr lang="en-US" sz="3200" dirty="0"/>
              <a:t>for 15 min. </a:t>
            </a:r>
            <a:r>
              <a:rPr lang="en-US" sz="3200" dirty="0" smtClean="0"/>
              <a:t>At the </a:t>
            </a:r>
            <a:r>
              <a:rPr lang="en-US" sz="3200" dirty="0"/>
              <a:t>end of </a:t>
            </a:r>
            <a:r>
              <a:rPr lang="en-US" sz="3200" dirty="0" smtClean="0"/>
              <a:t>the trip </a:t>
            </a:r>
            <a:r>
              <a:rPr lang="en-US" sz="3200" dirty="0"/>
              <a:t>the driver notes she </a:t>
            </a:r>
            <a:r>
              <a:rPr lang="en-US" sz="3200" dirty="0" smtClean="0"/>
              <a:t>has travelled 20 </a:t>
            </a:r>
            <a:r>
              <a:rPr lang="en-US" sz="3200" dirty="0"/>
              <a:t>km. What is the </a:t>
            </a:r>
            <a:r>
              <a:rPr lang="en-US" sz="3200" dirty="0" smtClean="0"/>
              <a:t>average velocity </a:t>
            </a:r>
            <a:r>
              <a:rPr lang="en-US" sz="3200" dirty="0"/>
              <a:t>of the </a:t>
            </a:r>
            <a:r>
              <a:rPr lang="en-US" sz="3200" dirty="0" smtClean="0"/>
              <a:t>truck during </a:t>
            </a:r>
            <a:r>
              <a:rPr lang="en-US" sz="3200" dirty="0"/>
              <a:t>the trip?</a:t>
            </a:r>
            <a:endParaRPr lang="en-CA" sz="3200" dirty="0"/>
          </a:p>
        </p:txBody>
      </p:sp>
      <p:sp>
        <p:nvSpPr>
          <p:cNvPr id="3" name="Subtitle 2"/>
          <p:cNvSpPr>
            <a:spLocks noGrp="1"/>
          </p:cNvSpPr>
          <p:nvPr>
            <p:ph type="subTitle" idx="1"/>
          </p:nvPr>
        </p:nvSpPr>
        <p:spPr>
          <a:xfrm>
            <a:off x="1403648" y="3861048"/>
            <a:ext cx="6400800" cy="1752600"/>
          </a:xfrm>
        </p:spPr>
        <p:txBody>
          <a:bodyPr>
            <a:normAutofit/>
          </a:bodyPr>
          <a:lstStyle/>
          <a:p>
            <a:r>
              <a:rPr lang="en-CA" sz="3600" dirty="0" smtClean="0">
                <a:solidFill>
                  <a:srgbClr val="0000FF"/>
                </a:solidFill>
                <a:hlinkClick r:id="rId2" action="ppaction://hlinksldjump"/>
              </a:rPr>
              <a:t>80 km/h [N]</a:t>
            </a:r>
            <a:endParaRPr lang="en-CA" sz="3600" u="sng"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Speed vs. Velocity: 40 points</a:t>
            </a:r>
            <a:endParaRPr lang="en-US" b="1" dirty="0">
              <a:solidFill>
                <a:srgbClr val="000090"/>
              </a:solidFill>
            </a:endParaRPr>
          </a:p>
        </p:txBody>
      </p:sp>
    </p:spTree>
    <p:extLst>
      <p:ext uri="{BB962C8B-B14F-4D97-AF65-F5344CB8AC3E}">
        <p14:creationId xmlns:p14="http://schemas.microsoft.com/office/powerpoint/2010/main" val="413629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 boat travels 280 m [E] in a time of 120 s. What is the boat’s average velocity?</a:t>
            </a:r>
            <a:endParaRPr lang="en-CA" dirty="0"/>
          </a:p>
        </p:txBody>
      </p:sp>
      <p:sp>
        <p:nvSpPr>
          <p:cNvPr id="3" name="Subtitle 2"/>
          <p:cNvSpPr>
            <a:spLocks noGrp="1"/>
          </p:cNvSpPr>
          <p:nvPr>
            <p:ph type="subTitle" idx="1"/>
          </p:nvPr>
        </p:nvSpPr>
        <p:spPr/>
        <p:txBody>
          <a:bodyPr>
            <a:normAutofit/>
          </a:bodyPr>
          <a:lstStyle/>
          <a:p>
            <a:r>
              <a:rPr lang="en-CA" sz="3600" dirty="0" smtClean="0">
                <a:solidFill>
                  <a:srgbClr val="0000FF"/>
                </a:solidFill>
                <a:hlinkClick r:id="rId2" action="ppaction://hlinksldjump"/>
              </a:rPr>
              <a:t>2.3 m/s [E]</a:t>
            </a:r>
            <a:endParaRPr lang="en-CA" sz="3600"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Speed vs. Velocity : 50 points</a:t>
            </a:r>
            <a:endParaRPr lang="en-US" b="1" dirty="0">
              <a:solidFill>
                <a:srgbClr val="000090"/>
              </a:solidFill>
            </a:endParaRPr>
          </a:p>
        </p:txBody>
      </p:sp>
    </p:spTree>
    <p:extLst>
      <p:ext uri="{BB962C8B-B14F-4D97-AF65-F5344CB8AC3E}">
        <p14:creationId xmlns:p14="http://schemas.microsoft.com/office/powerpoint/2010/main" val="183184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How long would it take a cat walking north at 0.80 m/s to travel 12 m north?</a:t>
            </a:r>
            <a:endParaRPr lang="en-CA" dirty="0"/>
          </a:p>
        </p:txBody>
      </p:sp>
      <p:sp>
        <p:nvSpPr>
          <p:cNvPr id="3" name="Subtitle 2"/>
          <p:cNvSpPr>
            <a:spLocks noGrp="1"/>
          </p:cNvSpPr>
          <p:nvPr>
            <p:ph type="subTitle" idx="1"/>
          </p:nvPr>
        </p:nvSpPr>
        <p:spPr/>
        <p:txBody>
          <a:bodyPr>
            <a:normAutofit/>
          </a:bodyPr>
          <a:lstStyle/>
          <a:p>
            <a:r>
              <a:rPr lang="en-CA" sz="4000" dirty="0" smtClean="0">
                <a:solidFill>
                  <a:srgbClr val="0000FF"/>
                </a:solidFill>
                <a:hlinkClick r:id="rId2" action="ppaction://hlinksldjump"/>
              </a:rPr>
              <a:t>15 s</a:t>
            </a:r>
            <a:endParaRPr lang="en-CA" sz="4000"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Speed vs. Velocity: 60 points</a:t>
            </a:r>
            <a:endParaRPr lang="en-US" b="1" dirty="0">
              <a:solidFill>
                <a:srgbClr val="000090"/>
              </a:solidFill>
            </a:endParaRPr>
          </a:p>
        </p:txBody>
      </p:sp>
    </p:spTree>
    <p:extLst>
      <p:ext uri="{BB962C8B-B14F-4D97-AF65-F5344CB8AC3E}">
        <p14:creationId xmlns:p14="http://schemas.microsoft.com/office/powerpoint/2010/main" val="239603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68760"/>
            <a:ext cx="7772400" cy="1470025"/>
          </a:xfrm>
        </p:spPr>
        <p:txBody>
          <a:bodyPr>
            <a:noAutofit/>
          </a:bodyPr>
          <a:lstStyle/>
          <a:p>
            <a:r>
              <a:rPr lang="en-US" sz="2800" dirty="0"/>
              <a:t>At the 2008 Olympic Games in Beijing, </a:t>
            </a:r>
            <a:r>
              <a:rPr lang="en-US" sz="2800" dirty="0" smtClean="0"/>
              <a:t>Michael Phelps </a:t>
            </a:r>
            <a:r>
              <a:rPr lang="en-US" sz="2800" dirty="0"/>
              <a:t>won eight gold medals in swimming. In the</a:t>
            </a:r>
            <a:br>
              <a:rPr lang="en-US" sz="2800" dirty="0"/>
            </a:br>
            <a:r>
              <a:rPr lang="en-US" sz="2800" dirty="0"/>
              <a:t>200 m freestyle, Phelps swam with a world </a:t>
            </a:r>
            <a:r>
              <a:rPr lang="en-US" sz="2800" dirty="0" smtClean="0"/>
              <a:t>record time </a:t>
            </a:r>
            <a:r>
              <a:rPr lang="en-US" sz="2800" dirty="0"/>
              <a:t>of 1 min and 42.9 s. What was his winning</a:t>
            </a:r>
            <a:br>
              <a:rPr lang="en-US" sz="2800" dirty="0"/>
            </a:br>
            <a:r>
              <a:rPr lang="en-US" sz="2800" dirty="0"/>
              <a:t>average speed in m/s?</a:t>
            </a:r>
            <a:endParaRPr lang="en-CA" sz="2800" dirty="0"/>
          </a:p>
        </p:txBody>
      </p:sp>
      <p:sp>
        <p:nvSpPr>
          <p:cNvPr id="3" name="Subtitle 2"/>
          <p:cNvSpPr>
            <a:spLocks noGrp="1"/>
          </p:cNvSpPr>
          <p:nvPr>
            <p:ph type="subTitle" idx="1"/>
          </p:nvPr>
        </p:nvSpPr>
        <p:spPr/>
        <p:txBody>
          <a:bodyPr/>
          <a:lstStyle/>
          <a:p>
            <a:r>
              <a:rPr lang="en-US" dirty="0">
                <a:solidFill>
                  <a:srgbClr val="0000FF"/>
                </a:solidFill>
                <a:hlinkClick r:id="rId2" action="ppaction://hlinksldjump"/>
              </a:rPr>
              <a:t>1.94 m/s</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Speed vs. Velocity: 70 points</a:t>
            </a:r>
            <a:endParaRPr lang="en-US" b="1" dirty="0">
              <a:solidFill>
                <a:srgbClr val="000090"/>
              </a:solidFill>
            </a:endParaRPr>
          </a:p>
        </p:txBody>
      </p:sp>
    </p:spTree>
    <p:extLst>
      <p:ext uri="{BB962C8B-B14F-4D97-AF65-F5344CB8AC3E}">
        <p14:creationId xmlns:p14="http://schemas.microsoft.com/office/powerpoint/2010/main" val="233884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28800"/>
            <a:ext cx="7772400" cy="1470025"/>
          </a:xfrm>
        </p:spPr>
        <p:txBody>
          <a:bodyPr>
            <a:normAutofit fontScale="90000"/>
          </a:bodyPr>
          <a:lstStyle/>
          <a:p>
            <a:r>
              <a:rPr lang="en-US" dirty="0"/>
              <a:t>A Boeing 747 jet has an average cruising </a:t>
            </a:r>
            <a:r>
              <a:rPr lang="en-US" dirty="0" smtClean="0"/>
              <a:t>velocity of </a:t>
            </a:r>
            <a:r>
              <a:rPr lang="en-US" dirty="0"/>
              <a:t>780 km/h. How </a:t>
            </a:r>
            <a:r>
              <a:rPr lang="en-US" dirty="0" smtClean="0"/>
              <a:t>long in minutes </a:t>
            </a:r>
            <a:r>
              <a:rPr lang="en-US" dirty="0"/>
              <a:t>would it take to fly </a:t>
            </a:r>
            <a:r>
              <a:rPr lang="en-US" dirty="0" smtClean="0"/>
              <a:t>the 675 </a:t>
            </a:r>
            <a:r>
              <a:rPr lang="en-US" dirty="0"/>
              <a:t>km distance from Vancouver </a:t>
            </a:r>
            <a:r>
              <a:rPr lang="en-US" dirty="0" smtClean="0"/>
              <a:t>to Calgary</a:t>
            </a:r>
            <a:r>
              <a:rPr lang="en-US" dirty="0"/>
              <a:t>?</a:t>
            </a:r>
            <a:endParaRPr lang="en-CA" dirty="0"/>
          </a:p>
        </p:txBody>
      </p:sp>
      <p:sp>
        <p:nvSpPr>
          <p:cNvPr id="3" name="Subtitle 2"/>
          <p:cNvSpPr>
            <a:spLocks noGrp="1"/>
          </p:cNvSpPr>
          <p:nvPr>
            <p:ph type="subTitle" idx="1"/>
          </p:nvPr>
        </p:nvSpPr>
        <p:spPr>
          <a:xfrm>
            <a:off x="1331640" y="3861048"/>
            <a:ext cx="6400800" cy="1752600"/>
          </a:xfrm>
        </p:spPr>
        <p:txBody>
          <a:bodyPr>
            <a:normAutofit/>
          </a:bodyPr>
          <a:lstStyle/>
          <a:p>
            <a:r>
              <a:rPr lang="en-CA" sz="5400" dirty="0" smtClean="0">
                <a:solidFill>
                  <a:srgbClr val="0000FF"/>
                </a:solidFill>
                <a:hlinkClick r:id="rId2" action="ppaction://hlinksldjump"/>
              </a:rPr>
              <a:t>52 min</a:t>
            </a:r>
            <a:endParaRPr lang="en-CA" sz="5400"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Speed vs. Velocity: 80 points</a:t>
            </a:r>
            <a:endParaRPr lang="en-US" b="1" dirty="0">
              <a:solidFill>
                <a:srgbClr val="000090"/>
              </a:solidFill>
            </a:endParaRPr>
          </a:p>
        </p:txBody>
      </p:sp>
    </p:spTree>
    <p:extLst>
      <p:ext uri="{BB962C8B-B14F-4D97-AF65-F5344CB8AC3E}">
        <p14:creationId xmlns:p14="http://schemas.microsoft.com/office/powerpoint/2010/main" val="69691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008111"/>
          </a:xfrm>
        </p:spPr>
        <p:txBody>
          <a:bodyPr>
            <a:normAutofit fontScale="90000"/>
          </a:bodyPr>
          <a:lstStyle/>
          <a:p>
            <a:r>
              <a:rPr lang="en-CA" dirty="0" smtClean="0"/>
              <a:t>What is the total distance of this object?</a:t>
            </a:r>
            <a:endParaRPr lang="en-CA" dirty="0"/>
          </a:p>
        </p:txBody>
      </p:sp>
      <p:sp>
        <p:nvSpPr>
          <p:cNvPr id="3" name="Subtitle 2"/>
          <p:cNvSpPr>
            <a:spLocks noGrp="1"/>
          </p:cNvSpPr>
          <p:nvPr>
            <p:ph type="subTitle" idx="1"/>
          </p:nvPr>
        </p:nvSpPr>
        <p:spPr>
          <a:xfrm>
            <a:off x="1331640" y="5517232"/>
            <a:ext cx="6400800" cy="843880"/>
          </a:xfrm>
        </p:spPr>
        <p:txBody>
          <a:bodyPr/>
          <a:lstStyle/>
          <a:p>
            <a:r>
              <a:rPr lang="en-CA" dirty="0" smtClean="0">
                <a:solidFill>
                  <a:srgbClr val="0000FF"/>
                </a:solidFill>
                <a:hlinkClick r:id="rId2" action="ppaction://hlinksldjump"/>
              </a:rPr>
              <a:t>12 m</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10 points</a:t>
            </a:r>
            <a:endParaRPr lang="en-US" b="1" dirty="0">
              <a:solidFill>
                <a:srgbClr val="000090"/>
              </a:solidFill>
            </a:endParaRPr>
          </a:p>
        </p:txBody>
      </p:sp>
      <p:pic>
        <p:nvPicPr>
          <p:cNvPr id="5" name="Picture 4" descr="Picture 6.png"/>
          <p:cNvPicPr>
            <a:picLocks noChangeAspect="1"/>
          </p:cNvPicPr>
          <p:nvPr/>
        </p:nvPicPr>
        <p:blipFill rotWithShape="1">
          <a:blip r:embed="rId3" cstate="print">
            <a:extLst>
              <a:ext uri="{28A0092B-C50C-407E-A947-70E740481C1C}">
                <a14:useLocalDpi xmlns:a14="http://schemas.microsoft.com/office/drawing/2010/main" val="0"/>
              </a:ext>
            </a:extLst>
          </a:blip>
          <a:srcRect t="23404"/>
          <a:stretch/>
        </p:blipFill>
        <p:spPr>
          <a:xfrm>
            <a:off x="2339752" y="2774116"/>
            <a:ext cx="4673016" cy="2334351"/>
          </a:xfrm>
          <a:prstGeom prst="rect">
            <a:avLst/>
          </a:prstGeom>
        </p:spPr>
      </p:pic>
    </p:spTree>
    <p:extLst>
      <p:ext uri="{BB962C8B-B14F-4D97-AF65-F5344CB8AC3E}">
        <p14:creationId xmlns:p14="http://schemas.microsoft.com/office/powerpoint/2010/main" val="9562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340768"/>
            <a:ext cx="7772400" cy="1470025"/>
          </a:xfrm>
        </p:spPr>
        <p:txBody>
          <a:bodyPr>
            <a:normAutofit fontScale="90000"/>
          </a:bodyPr>
          <a:lstStyle/>
          <a:p>
            <a:pPr algn="l"/>
            <a:r>
              <a:rPr lang="en-CA" dirty="0" smtClean="0"/>
              <a:t/>
            </a:r>
            <a:br>
              <a:rPr lang="en-CA" dirty="0" smtClean="0"/>
            </a:br>
            <a:r>
              <a:rPr lang="en-CA" dirty="0"/>
              <a:t/>
            </a:r>
            <a:br>
              <a:rPr lang="en-CA" dirty="0"/>
            </a:br>
            <a:r>
              <a:rPr lang="en-CA" dirty="0" smtClean="0"/>
              <a:t/>
            </a:r>
            <a:br>
              <a:rPr lang="en-CA" dirty="0" smtClean="0"/>
            </a:br>
            <a:r>
              <a:rPr lang="en-CA" sz="3600" dirty="0" smtClean="0"/>
              <a:t>Identify each of the following quantities as either vector or scalar.</a:t>
            </a:r>
            <a:br>
              <a:rPr lang="en-CA" sz="3600" dirty="0" smtClean="0"/>
            </a:br>
            <a:r>
              <a:rPr lang="en-CA" sz="3600" dirty="0"/>
              <a:t>A</a:t>
            </a:r>
            <a:r>
              <a:rPr lang="en-CA" sz="3600" dirty="0" smtClean="0"/>
              <a:t>. 5 hours driving in a car</a:t>
            </a:r>
            <a:br>
              <a:rPr lang="en-CA" sz="3600" dirty="0" smtClean="0"/>
            </a:br>
            <a:r>
              <a:rPr lang="en-CA" sz="3600" dirty="0" smtClean="0"/>
              <a:t>B. Swimming for 100 m [N]</a:t>
            </a:r>
            <a:endParaRPr lang="en-CA" sz="3600" dirty="0"/>
          </a:p>
        </p:txBody>
      </p:sp>
      <p:sp>
        <p:nvSpPr>
          <p:cNvPr id="5" name="Text Placeholder 4"/>
          <p:cNvSpPr>
            <a:spLocks noGrp="1"/>
          </p:cNvSpPr>
          <p:nvPr>
            <p:ph type="subTitle" idx="1"/>
          </p:nvPr>
        </p:nvSpPr>
        <p:spPr>
          <a:xfrm>
            <a:off x="1331640" y="4221088"/>
            <a:ext cx="6400800" cy="2400672"/>
          </a:xfrm>
        </p:spPr>
        <p:txBody>
          <a:bodyPr>
            <a:noAutofit/>
          </a:bodyPr>
          <a:lstStyle/>
          <a:p>
            <a:r>
              <a:rPr lang="en-CA" dirty="0">
                <a:solidFill>
                  <a:srgbClr val="0000FF"/>
                </a:solidFill>
                <a:ea typeface="+mj-ea"/>
                <a:cs typeface="+mj-cs"/>
                <a:hlinkClick r:id="rId3" action="ppaction://hlinksldjump"/>
              </a:rPr>
              <a:t>A. </a:t>
            </a:r>
            <a:r>
              <a:rPr lang="en-CA" dirty="0" smtClean="0">
                <a:solidFill>
                  <a:srgbClr val="0000FF"/>
                </a:solidFill>
                <a:ea typeface="+mj-ea"/>
                <a:cs typeface="+mj-cs"/>
                <a:hlinkClick r:id="rId3" action="ppaction://hlinksldjump"/>
              </a:rPr>
              <a:t>Scalar</a:t>
            </a:r>
            <a:r>
              <a:rPr lang="en-CA" dirty="0">
                <a:solidFill>
                  <a:srgbClr val="0000FF"/>
                </a:solidFill>
                <a:ea typeface="+mj-ea"/>
                <a:cs typeface="+mj-cs"/>
                <a:hlinkClick r:id="rId3" action="ppaction://hlinksldjump"/>
              </a:rPr>
              <a:t/>
            </a:r>
            <a:br>
              <a:rPr lang="en-CA" dirty="0">
                <a:solidFill>
                  <a:srgbClr val="0000FF"/>
                </a:solidFill>
                <a:ea typeface="+mj-ea"/>
                <a:cs typeface="+mj-cs"/>
                <a:hlinkClick r:id="rId3" action="ppaction://hlinksldjump"/>
              </a:rPr>
            </a:br>
            <a:r>
              <a:rPr lang="en-CA" dirty="0">
                <a:solidFill>
                  <a:srgbClr val="0000FF"/>
                </a:solidFill>
                <a:ea typeface="+mj-ea"/>
                <a:cs typeface="+mj-cs"/>
                <a:hlinkClick r:id="rId3" action="ppaction://hlinksldjump"/>
              </a:rPr>
              <a:t>B. </a:t>
            </a:r>
            <a:r>
              <a:rPr lang="en-CA" dirty="0" smtClean="0">
                <a:solidFill>
                  <a:srgbClr val="0000FF"/>
                </a:solidFill>
                <a:ea typeface="+mj-ea"/>
                <a:cs typeface="+mj-cs"/>
                <a:hlinkClick r:id="rId3" action="ppaction://hlinksldjump"/>
              </a:rPr>
              <a:t>Vector</a:t>
            </a:r>
            <a:endParaRPr lang="en-CA" sz="4000" dirty="0">
              <a:solidFill>
                <a:srgbClr val="0000FF"/>
              </a:solidFill>
            </a:endParaRPr>
          </a:p>
        </p:txBody>
      </p:sp>
      <p:sp>
        <p:nvSpPr>
          <p:cNvPr id="7" name="TextBox 6"/>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Distance vs. Displacement: 10 points</a:t>
            </a:r>
            <a:endParaRPr lang="en-US" b="1" dirty="0">
              <a:solidFill>
                <a:srgbClr val="000090"/>
              </a:solidFill>
            </a:endParaRPr>
          </a:p>
        </p:txBody>
      </p:sp>
    </p:spTree>
    <p:extLst>
      <p:ext uri="{BB962C8B-B14F-4D97-AF65-F5344CB8AC3E}">
        <p14:creationId xmlns:p14="http://schemas.microsoft.com/office/powerpoint/2010/main" val="255200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normAutofit fontScale="90000"/>
          </a:bodyPr>
          <a:lstStyle/>
          <a:p>
            <a:r>
              <a:rPr lang="en-US" dirty="0"/>
              <a:t>What does the horizontal section of the </a:t>
            </a:r>
            <a:r>
              <a:rPr lang="en-US" dirty="0" smtClean="0"/>
              <a:t>graph between </a:t>
            </a:r>
            <a:r>
              <a:rPr lang="en-US" dirty="0"/>
              <a:t>time 4 s and 6 s indicate about </a:t>
            </a:r>
            <a:r>
              <a:rPr lang="en-US" dirty="0" smtClean="0"/>
              <a:t>the object</a:t>
            </a:r>
            <a:r>
              <a:rPr lang="en-US" dirty="0"/>
              <a:t>?</a:t>
            </a:r>
            <a:endParaRPr lang="en-CA" dirty="0"/>
          </a:p>
        </p:txBody>
      </p:sp>
      <p:sp>
        <p:nvSpPr>
          <p:cNvPr id="3" name="Subtitle 2"/>
          <p:cNvSpPr>
            <a:spLocks noGrp="1"/>
          </p:cNvSpPr>
          <p:nvPr>
            <p:ph type="subTitle" idx="1"/>
          </p:nvPr>
        </p:nvSpPr>
        <p:spPr>
          <a:xfrm>
            <a:off x="1475656" y="5373216"/>
            <a:ext cx="6400800" cy="1124744"/>
          </a:xfrm>
        </p:spPr>
        <p:txBody>
          <a:bodyPr/>
          <a:lstStyle/>
          <a:p>
            <a:r>
              <a:rPr lang="en-CA" dirty="0" smtClean="0">
                <a:solidFill>
                  <a:srgbClr val="0000FF"/>
                </a:solidFill>
                <a:hlinkClick r:id="rId2" action="ppaction://hlinksldjump"/>
              </a:rPr>
              <a:t>The object is at rest.</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20 points</a:t>
            </a:r>
            <a:endParaRPr lang="en-US" b="1" dirty="0">
              <a:solidFill>
                <a:srgbClr val="000090"/>
              </a:solidFill>
            </a:endParaRPr>
          </a:p>
        </p:txBody>
      </p:sp>
      <p:pic>
        <p:nvPicPr>
          <p:cNvPr id="5" name="Picture 4" descr="Picture 6.png"/>
          <p:cNvPicPr>
            <a:picLocks noChangeAspect="1"/>
          </p:cNvPicPr>
          <p:nvPr/>
        </p:nvPicPr>
        <p:blipFill rotWithShape="1">
          <a:blip r:embed="rId3" cstate="print">
            <a:extLst>
              <a:ext uri="{28A0092B-C50C-407E-A947-70E740481C1C}">
                <a14:useLocalDpi xmlns:a14="http://schemas.microsoft.com/office/drawing/2010/main" val="0"/>
              </a:ext>
            </a:extLst>
          </a:blip>
          <a:srcRect t="23694"/>
          <a:stretch/>
        </p:blipFill>
        <p:spPr>
          <a:xfrm>
            <a:off x="2339752" y="2708920"/>
            <a:ext cx="4673016" cy="2325511"/>
          </a:xfrm>
          <a:prstGeom prst="rect">
            <a:avLst/>
          </a:prstGeom>
        </p:spPr>
      </p:pic>
    </p:spTree>
    <p:extLst>
      <p:ext uri="{BB962C8B-B14F-4D97-AF65-F5344CB8AC3E}">
        <p14:creationId xmlns:p14="http://schemas.microsoft.com/office/powerpoint/2010/main" val="85603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30 points</a:t>
            </a:r>
            <a:endParaRPr lang="en-US" b="1" dirty="0">
              <a:solidFill>
                <a:srgbClr val="000090"/>
              </a:solidFill>
            </a:endParaRPr>
          </a:p>
        </p:txBody>
      </p:sp>
      <p:sp>
        <p:nvSpPr>
          <p:cNvPr id="2" name="Title 1"/>
          <p:cNvSpPr>
            <a:spLocks noGrp="1"/>
          </p:cNvSpPr>
          <p:nvPr>
            <p:ph type="ctrTitle"/>
          </p:nvPr>
        </p:nvSpPr>
        <p:spPr>
          <a:xfrm>
            <a:off x="539552" y="548680"/>
            <a:ext cx="7772400" cy="2304256"/>
          </a:xfrm>
        </p:spPr>
        <p:txBody>
          <a:bodyPr>
            <a:normAutofit/>
          </a:bodyPr>
          <a:lstStyle/>
          <a:p>
            <a:r>
              <a:rPr lang="en-US" sz="2800" dirty="0" smtClean="0"/>
              <a:t>State during what time interval:</a:t>
            </a:r>
            <a:br>
              <a:rPr lang="en-US" sz="2800" dirty="0" smtClean="0"/>
            </a:br>
            <a:r>
              <a:rPr lang="en-US" sz="2800" dirty="0" smtClean="0"/>
              <a:t>a. acceleration was zero ____________</a:t>
            </a:r>
            <a:br>
              <a:rPr lang="en-US" sz="2800" dirty="0" smtClean="0"/>
            </a:br>
            <a:r>
              <a:rPr lang="en-US" sz="2800" dirty="0" smtClean="0"/>
              <a:t>b. acceleration was negative ________</a:t>
            </a:r>
            <a:br>
              <a:rPr lang="en-US" sz="2800" dirty="0" smtClean="0"/>
            </a:br>
            <a:r>
              <a:rPr lang="en-US" sz="2800" dirty="0" smtClean="0"/>
              <a:t>c. acceleration was positive ________</a:t>
            </a:r>
            <a:endParaRPr lang="en-CA" sz="2800" dirty="0"/>
          </a:p>
        </p:txBody>
      </p:sp>
      <p:pic>
        <p:nvPicPr>
          <p:cNvPr id="3" name="Picture 2" descr="Picture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55" y="2780928"/>
            <a:ext cx="5937705" cy="3528392"/>
          </a:xfrm>
          <a:prstGeom prst="rect">
            <a:avLst/>
          </a:prstGeom>
        </p:spPr>
      </p:pic>
      <p:sp>
        <p:nvSpPr>
          <p:cNvPr id="5" name="TextBox 4"/>
          <p:cNvSpPr txBox="1"/>
          <p:nvPr/>
        </p:nvSpPr>
        <p:spPr>
          <a:xfrm>
            <a:off x="6012160" y="3025449"/>
            <a:ext cx="2520280" cy="1200328"/>
          </a:xfrm>
          <a:prstGeom prst="rect">
            <a:avLst/>
          </a:prstGeom>
          <a:noFill/>
        </p:spPr>
        <p:txBody>
          <a:bodyPr wrap="square" rtlCol="0">
            <a:spAutoFit/>
          </a:bodyPr>
          <a:lstStyle/>
          <a:p>
            <a:pPr marL="342900" indent="-342900">
              <a:buAutoNum type="alphaLcPeriod"/>
            </a:pPr>
            <a:r>
              <a:rPr lang="en-US" sz="2400" dirty="0" smtClean="0">
                <a:solidFill>
                  <a:srgbClr val="0000FF"/>
                </a:solidFill>
                <a:hlinkClick r:id="rId3" action="ppaction://hlinksldjump"/>
              </a:rPr>
              <a:t>t1 to t2</a:t>
            </a:r>
          </a:p>
          <a:p>
            <a:pPr marL="342900" indent="-342900">
              <a:buAutoNum type="alphaLcPeriod"/>
            </a:pPr>
            <a:r>
              <a:rPr lang="en-US" sz="2400" dirty="0" smtClean="0">
                <a:solidFill>
                  <a:srgbClr val="0000FF"/>
                </a:solidFill>
                <a:hlinkClick r:id="rId3" action="ppaction://hlinksldjump"/>
              </a:rPr>
              <a:t>T2 to t3</a:t>
            </a:r>
          </a:p>
          <a:p>
            <a:pPr marL="342900" indent="-342900">
              <a:buAutoNum type="alphaLcPeriod"/>
            </a:pPr>
            <a:r>
              <a:rPr lang="en-US" sz="2400" dirty="0" smtClean="0">
                <a:solidFill>
                  <a:srgbClr val="0000FF"/>
                </a:solidFill>
                <a:hlinkClick r:id="rId3" action="ppaction://hlinksldjump"/>
              </a:rPr>
              <a:t>0 to t1</a:t>
            </a:r>
            <a:endParaRPr lang="en-US" sz="2400" dirty="0">
              <a:solidFill>
                <a:srgbClr val="0000FF"/>
              </a:solidFill>
            </a:endParaRPr>
          </a:p>
        </p:txBody>
      </p:sp>
    </p:spTree>
    <p:extLst>
      <p:ext uri="{BB962C8B-B14F-4D97-AF65-F5344CB8AC3E}">
        <p14:creationId xmlns:p14="http://schemas.microsoft.com/office/powerpoint/2010/main" val="38705189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16832"/>
            <a:ext cx="7772400" cy="1872207"/>
          </a:xfrm>
        </p:spPr>
        <p:txBody>
          <a:bodyPr>
            <a:normAutofit fontScale="90000"/>
          </a:bodyPr>
          <a:lstStyle/>
          <a:p>
            <a:r>
              <a:rPr lang="en-US" dirty="0"/>
              <a:t>If you were to create a position-time graph </a:t>
            </a:r>
            <a:r>
              <a:rPr lang="en-US" dirty="0" smtClean="0"/>
              <a:t>for someone </a:t>
            </a:r>
            <a:r>
              <a:rPr lang="en-US" dirty="0"/>
              <a:t>who is standing still, what kind of </a:t>
            </a:r>
            <a:r>
              <a:rPr lang="en-US" dirty="0" smtClean="0"/>
              <a:t>slope would </a:t>
            </a:r>
            <a:r>
              <a:rPr lang="en-US" dirty="0"/>
              <a:t>the graph </a:t>
            </a:r>
            <a:r>
              <a:rPr lang="en-US" dirty="0" smtClean="0"/>
              <a:t>have (positive, zero or negative)?</a:t>
            </a:r>
            <a:endParaRPr lang="en-CA" dirty="0"/>
          </a:p>
        </p:txBody>
      </p:sp>
      <p:sp>
        <p:nvSpPr>
          <p:cNvPr id="3" name="Subtitle 2"/>
          <p:cNvSpPr>
            <a:spLocks noGrp="1"/>
          </p:cNvSpPr>
          <p:nvPr>
            <p:ph type="subTitle" idx="1"/>
          </p:nvPr>
        </p:nvSpPr>
        <p:spPr>
          <a:xfrm>
            <a:off x="1475656" y="4941168"/>
            <a:ext cx="6400800" cy="660598"/>
          </a:xfrm>
        </p:spPr>
        <p:txBody>
          <a:bodyPr/>
          <a:lstStyle/>
          <a:p>
            <a:r>
              <a:rPr lang="en-CA" dirty="0" smtClean="0">
                <a:solidFill>
                  <a:srgbClr val="0000FF"/>
                </a:solidFill>
                <a:hlinkClick r:id="rId2" action="ppaction://hlinksldjump"/>
              </a:rPr>
              <a:t>Zero slope</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40 points</a:t>
            </a:r>
            <a:endParaRPr lang="en-US" b="1" dirty="0">
              <a:solidFill>
                <a:srgbClr val="000090"/>
              </a:solidFill>
            </a:endParaRPr>
          </a:p>
        </p:txBody>
      </p:sp>
    </p:spTree>
    <p:extLst>
      <p:ext uri="{BB962C8B-B14F-4D97-AF65-F5344CB8AC3E}">
        <p14:creationId xmlns:p14="http://schemas.microsoft.com/office/powerpoint/2010/main" val="181322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052736"/>
            <a:ext cx="7772400" cy="1470025"/>
          </a:xfrm>
        </p:spPr>
        <p:txBody>
          <a:bodyPr>
            <a:normAutofit fontScale="90000"/>
          </a:bodyPr>
          <a:lstStyle/>
          <a:p>
            <a:r>
              <a:rPr lang="en-US" dirty="0"/>
              <a:t>What is the total displacement of the object </a:t>
            </a:r>
            <a:r>
              <a:rPr lang="en-US" dirty="0" smtClean="0"/>
              <a:t>based on </a:t>
            </a:r>
            <a:r>
              <a:rPr lang="en-US" dirty="0"/>
              <a:t>the graph above?</a:t>
            </a:r>
            <a:endParaRPr lang="en-CA" dirty="0"/>
          </a:p>
        </p:txBody>
      </p:sp>
      <p:sp>
        <p:nvSpPr>
          <p:cNvPr id="3" name="Subtitle 2"/>
          <p:cNvSpPr>
            <a:spLocks noGrp="1"/>
          </p:cNvSpPr>
          <p:nvPr>
            <p:ph type="subTitle" idx="1"/>
          </p:nvPr>
        </p:nvSpPr>
        <p:spPr>
          <a:xfrm>
            <a:off x="1364954" y="5661248"/>
            <a:ext cx="6400800" cy="1752600"/>
          </a:xfrm>
        </p:spPr>
        <p:txBody>
          <a:bodyPr/>
          <a:lstStyle/>
          <a:p>
            <a:r>
              <a:rPr lang="en-CA" dirty="0" smtClean="0">
                <a:solidFill>
                  <a:srgbClr val="0000FF"/>
                </a:solidFill>
                <a:hlinkClick r:id="rId2" action="ppaction://hlinksldjump"/>
              </a:rPr>
              <a:t>4 m [E]</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50 points</a:t>
            </a:r>
            <a:endParaRPr lang="en-US" b="1" dirty="0">
              <a:solidFill>
                <a:srgbClr val="000090"/>
              </a:solidFill>
            </a:endParaRPr>
          </a:p>
        </p:txBody>
      </p:sp>
      <p:pic>
        <p:nvPicPr>
          <p:cNvPr id="5" name="Picture 4" descr="Picture 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2219614"/>
            <a:ext cx="6833775" cy="3426048"/>
          </a:xfrm>
          <a:prstGeom prst="rect">
            <a:avLst/>
          </a:prstGeom>
        </p:spPr>
      </p:pic>
    </p:spTree>
    <p:extLst>
      <p:ext uri="{BB962C8B-B14F-4D97-AF65-F5344CB8AC3E}">
        <p14:creationId xmlns:p14="http://schemas.microsoft.com/office/powerpoint/2010/main" val="392364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56792"/>
            <a:ext cx="7772400" cy="1152128"/>
          </a:xfrm>
        </p:spPr>
        <p:txBody>
          <a:bodyPr>
            <a:normAutofit fontScale="90000"/>
          </a:bodyPr>
          <a:lstStyle/>
          <a:p>
            <a:r>
              <a:rPr lang="en-US" dirty="0"/>
              <a:t>The graph </a:t>
            </a:r>
            <a:r>
              <a:rPr lang="en-US" dirty="0" smtClean="0"/>
              <a:t>below </a:t>
            </a:r>
            <a:r>
              <a:rPr lang="en-US" dirty="0"/>
              <a:t>shows the motion of an object</a:t>
            </a:r>
            <a:r>
              <a:rPr lang="en-US" dirty="0" smtClean="0"/>
              <a:t>. What </a:t>
            </a:r>
            <a:r>
              <a:rPr lang="en-US" dirty="0"/>
              <a:t>is the average velocity of the object </a:t>
            </a:r>
            <a:r>
              <a:rPr lang="en-US" dirty="0" smtClean="0"/>
              <a:t>between 6.0 </a:t>
            </a:r>
            <a:r>
              <a:rPr lang="en-US" dirty="0"/>
              <a:t>s and 10 s?</a:t>
            </a:r>
            <a:endParaRPr lang="en-CA" dirty="0"/>
          </a:p>
        </p:txBody>
      </p:sp>
      <p:sp>
        <p:nvSpPr>
          <p:cNvPr id="3" name="Subtitle 2"/>
          <p:cNvSpPr>
            <a:spLocks noGrp="1"/>
          </p:cNvSpPr>
          <p:nvPr>
            <p:ph type="subTitle" idx="1"/>
          </p:nvPr>
        </p:nvSpPr>
        <p:spPr>
          <a:xfrm>
            <a:off x="1403648" y="5981700"/>
            <a:ext cx="6400800" cy="1752600"/>
          </a:xfrm>
        </p:spPr>
        <p:txBody>
          <a:bodyPr/>
          <a:lstStyle/>
          <a:p>
            <a:r>
              <a:rPr lang="en-US" dirty="0">
                <a:solidFill>
                  <a:srgbClr val="0000FF"/>
                </a:solidFill>
                <a:hlinkClick r:id="rId2" action="ppaction://hlinksldjump"/>
              </a:rPr>
              <a:t>1.0 m/s [W]</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60 points</a:t>
            </a:r>
            <a:endParaRPr lang="en-US" b="1" dirty="0">
              <a:solidFill>
                <a:srgbClr val="000090"/>
              </a:solidFill>
            </a:endParaRPr>
          </a:p>
        </p:txBody>
      </p:sp>
      <p:pic>
        <p:nvPicPr>
          <p:cNvPr id="5" name="Picture 4" descr="Picture 10.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986" y="3284984"/>
            <a:ext cx="5866758" cy="3456384"/>
          </a:xfrm>
          <a:prstGeom prst="rect">
            <a:avLst/>
          </a:prstGeom>
        </p:spPr>
      </p:pic>
    </p:spTree>
    <p:extLst>
      <p:ext uri="{BB962C8B-B14F-4D97-AF65-F5344CB8AC3E}">
        <p14:creationId xmlns:p14="http://schemas.microsoft.com/office/powerpoint/2010/main" val="137634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365104"/>
            <a:ext cx="7772400" cy="1470025"/>
          </a:xfrm>
        </p:spPr>
        <p:txBody>
          <a:bodyPr>
            <a:normAutofit fontScale="90000"/>
          </a:bodyPr>
          <a:lstStyle/>
          <a:p>
            <a:r>
              <a:rPr lang="en-US" dirty="0"/>
              <a:t>What is the average velocity represented by the</a:t>
            </a:r>
            <a:br>
              <a:rPr lang="en-US" dirty="0"/>
            </a:br>
            <a:r>
              <a:rPr lang="en-US" dirty="0"/>
              <a:t>graph above?</a:t>
            </a:r>
            <a:endParaRPr lang="en-CA" dirty="0"/>
          </a:p>
        </p:txBody>
      </p:sp>
      <p:sp>
        <p:nvSpPr>
          <p:cNvPr id="3" name="Subtitle 2"/>
          <p:cNvSpPr>
            <a:spLocks noGrp="1"/>
          </p:cNvSpPr>
          <p:nvPr>
            <p:ph type="subTitle" idx="1"/>
          </p:nvPr>
        </p:nvSpPr>
        <p:spPr>
          <a:xfrm>
            <a:off x="1619672" y="5877272"/>
            <a:ext cx="6400800" cy="1126976"/>
          </a:xfrm>
        </p:spPr>
        <p:txBody>
          <a:bodyPr>
            <a:normAutofit/>
          </a:bodyPr>
          <a:lstStyle/>
          <a:p>
            <a:r>
              <a:rPr lang="en-CA" dirty="0" smtClean="0">
                <a:solidFill>
                  <a:srgbClr val="0000FF"/>
                </a:solidFill>
                <a:hlinkClick r:id="rId2" action="ppaction://hlinksldjump"/>
              </a:rPr>
              <a:t>2 m/s</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70 points</a:t>
            </a:r>
            <a:endParaRPr lang="en-US" b="1" dirty="0">
              <a:solidFill>
                <a:srgbClr val="000090"/>
              </a:solidFill>
            </a:endParaRPr>
          </a:p>
        </p:txBody>
      </p:sp>
      <p:pic>
        <p:nvPicPr>
          <p:cNvPr id="7" name="Picture 6" descr="Picture 1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1300" y="548679"/>
            <a:ext cx="5031060" cy="3714643"/>
          </a:xfrm>
          <a:prstGeom prst="rect">
            <a:avLst/>
          </a:prstGeom>
        </p:spPr>
      </p:pic>
    </p:spTree>
    <p:extLst>
      <p:ext uri="{BB962C8B-B14F-4D97-AF65-F5344CB8AC3E}">
        <p14:creationId xmlns:p14="http://schemas.microsoft.com/office/powerpoint/2010/main" val="409909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772400" cy="1470025"/>
          </a:xfrm>
        </p:spPr>
        <p:txBody>
          <a:bodyPr/>
          <a:lstStyle/>
          <a:p>
            <a:r>
              <a:rPr lang="en-CA" dirty="0" smtClean="0"/>
              <a:t>State on which time interval the acceleration is positive.</a:t>
            </a:r>
            <a:endParaRPr lang="en-CA" dirty="0"/>
          </a:p>
        </p:txBody>
      </p:sp>
      <p:sp>
        <p:nvSpPr>
          <p:cNvPr id="3" name="Subtitle 2"/>
          <p:cNvSpPr>
            <a:spLocks noGrp="1"/>
          </p:cNvSpPr>
          <p:nvPr>
            <p:ph type="subTitle" idx="1"/>
          </p:nvPr>
        </p:nvSpPr>
        <p:spPr>
          <a:xfrm>
            <a:off x="1447800" y="6021288"/>
            <a:ext cx="6400800" cy="1015008"/>
          </a:xfrm>
        </p:spPr>
        <p:txBody>
          <a:bodyPr/>
          <a:lstStyle/>
          <a:p>
            <a:r>
              <a:rPr lang="en-CA" dirty="0" smtClean="0">
                <a:solidFill>
                  <a:srgbClr val="0000FF"/>
                </a:solidFill>
              </a:rPr>
              <a:t> </a:t>
            </a:r>
            <a:r>
              <a:rPr lang="en-CA" dirty="0" smtClean="0">
                <a:solidFill>
                  <a:srgbClr val="0000FF"/>
                </a:solidFill>
                <a:hlinkClick r:id="rId2" action="ppaction://hlinksldjump"/>
              </a:rPr>
              <a:t>0 to t</a:t>
            </a:r>
            <a:r>
              <a:rPr lang="en-CA" baseline="-25000" dirty="0" smtClean="0">
                <a:solidFill>
                  <a:srgbClr val="0000FF"/>
                </a:solidFill>
                <a:hlinkClick r:id="rId2" action="ppaction://hlinksldjump"/>
              </a:rPr>
              <a:t>1</a:t>
            </a:r>
            <a:endParaRPr lang="en-CA" dirty="0">
              <a:solidFill>
                <a:srgbClr val="0000FF"/>
              </a:solidFill>
            </a:endParaRPr>
          </a:p>
        </p:txBody>
      </p:sp>
      <p:sp>
        <p:nvSpPr>
          <p:cNvPr id="5" name="TextBox 4"/>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80 points</a:t>
            </a:r>
            <a:endParaRPr lang="en-US" b="1" dirty="0">
              <a:solidFill>
                <a:srgbClr val="000090"/>
              </a:solidFill>
            </a:endParaRPr>
          </a:p>
        </p:txBody>
      </p:sp>
      <p:pic>
        <p:nvPicPr>
          <p:cNvPr id="4" name="Picture 3" descr="Picture 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2492896"/>
            <a:ext cx="5919210" cy="3497126"/>
          </a:xfrm>
          <a:prstGeom prst="rect">
            <a:avLst/>
          </a:prstGeom>
        </p:spPr>
      </p:pic>
    </p:spTree>
    <p:extLst>
      <p:ext uri="{BB962C8B-B14F-4D97-AF65-F5344CB8AC3E}">
        <p14:creationId xmlns:p14="http://schemas.microsoft.com/office/powerpoint/2010/main" val="8199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en-US" sz="2800" dirty="0"/>
              <a:t>The graph above shows the motion of a </a:t>
            </a:r>
            <a:r>
              <a:rPr lang="en-US" sz="2800" dirty="0" smtClean="0"/>
              <a:t>sprinter during </a:t>
            </a:r>
            <a:r>
              <a:rPr lang="en-US" sz="2800" dirty="0"/>
              <a:t>a 100 m sprint. Where does the </a:t>
            </a:r>
            <a:r>
              <a:rPr lang="en-US" sz="2800" dirty="0" smtClean="0"/>
              <a:t>sprinter have </a:t>
            </a:r>
            <a:r>
              <a:rPr lang="en-US" sz="2800" dirty="0"/>
              <a:t>the greatest acceleration?</a:t>
            </a:r>
            <a:endParaRPr lang="en-CA" sz="2800" dirty="0"/>
          </a:p>
        </p:txBody>
      </p:sp>
      <p:sp>
        <p:nvSpPr>
          <p:cNvPr id="3" name="Subtitle 2"/>
          <p:cNvSpPr>
            <a:spLocks noGrp="1"/>
          </p:cNvSpPr>
          <p:nvPr>
            <p:ph type="subTitle" idx="1"/>
          </p:nvPr>
        </p:nvSpPr>
        <p:spPr>
          <a:xfrm>
            <a:off x="617054" y="5981700"/>
            <a:ext cx="6400800" cy="1752600"/>
          </a:xfrm>
        </p:spPr>
        <p:txBody>
          <a:bodyPr/>
          <a:lstStyle/>
          <a:p>
            <a:r>
              <a:rPr lang="en-CA" dirty="0" smtClean="0">
                <a:solidFill>
                  <a:srgbClr val="0000FF"/>
                </a:solidFill>
                <a:hlinkClick r:id="rId2" action="ppaction://hlinksldjump"/>
              </a:rPr>
              <a:t>O to 30 s</a:t>
            </a:r>
            <a:endParaRPr lang="en-CA" dirty="0">
              <a:solidFill>
                <a:srgbClr val="0000FF"/>
              </a:solidFill>
            </a:endParaRPr>
          </a:p>
        </p:txBody>
      </p:sp>
      <p:sp>
        <p:nvSpPr>
          <p:cNvPr id="5" name="TextBox 4"/>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Graphing: 90 points</a:t>
            </a:r>
            <a:endParaRPr lang="en-US" b="1" dirty="0">
              <a:solidFill>
                <a:srgbClr val="000090"/>
              </a:solidFill>
            </a:endParaRPr>
          </a:p>
        </p:txBody>
      </p:sp>
      <p:pic>
        <p:nvPicPr>
          <p:cNvPr id="7" name="Picture 6" descr="Picture 1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5973" y="2401854"/>
            <a:ext cx="5371881" cy="3667898"/>
          </a:xfrm>
          <a:prstGeom prst="rect">
            <a:avLst/>
          </a:prstGeom>
        </p:spPr>
      </p:pic>
    </p:spTree>
    <p:extLst>
      <p:ext uri="{BB962C8B-B14F-4D97-AF65-F5344CB8AC3E}">
        <p14:creationId xmlns:p14="http://schemas.microsoft.com/office/powerpoint/2010/main" val="73655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What is acceleration?</a:t>
            </a:r>
            <a:endParaRPr lang="en-CA" dirty="0"/>
          </a:p>
        </p:txBody>
      </p:sp>
      <p:sp>
        <p:nvSpPr>
          <p:cNvPr id="5" name="Subtitle 4"/>
          <p:cNvSpPr>
            <a:spLocks noGrp="1"/>
          </p:cNvSpPr>
          <p:nvPr>
            <p:ph type="subTitle" idx="1"/>
          </p:nvPr>
        </p:nvSpPr>
        <p:spPr/>
        <p:txBody>
          <a:bodyPr>
            <a:normAutofit/>
          </a:bodyPr>
          <a:lstStyle/>
          <a:p>
            <a:r>
              <a:rPr lang="en-CA" dirty="0" smtClean="0">
                <a:solidFill>
                  <a:srgbClr val="0000FF"/>
                </a:solidFill>
                <a:hlinkClick r:id="rId2" action="ppaction://hlinksldjump"/>
              </a:rPr>
              <a:t>Is the rate of change in velocity</a:t>
            </a:r>
            <a:endParaRPr lang="en-CA" dirty="0">
              <a:solidFill>
                <a:srgbClr val="0000FF"/>
              </a:solidFill>
            </a:endParaRPr>
          </a:p>
        </p:txBody>
      </p:sp>
      <p:sp>
        <p:nvSpPr>
          <p:cNvPr id="6" name="TextBox 5"/>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Acceleration: 10 points</a:t>
            </a:r>
            <a:endParaRPr lang="en-US" b="1" dirty="0">
              <a:solidFill>
                <a:srgbClr val="000090"/>
              </a:solidFill>
            </a:endParaRPr>
          </a:p>
        </p:txBody>
      </p:sp>
    </p:spTree>
    <p:extLst>
      <p:ext uri="{BB962C8B-B14F-4D97-AF65-F5344CB8AC3E}">
        <p14:creationId xmlns:p14="http://schemas.microsoft.com/office/powerpoint/2010/main" val="330528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If a car is accelerating at –5.0 km/h, is it going backward or slowing down?</a:t>
            </a:r>
            <a:endParaRPr lang="en-CA" dirty="0"/>
          </a:p>
        </p:txBody>
      </p:sp>
      <p:sp>
        <p:nvSpPr>
          <p:cNvPr id="3" name="Subtitle 2"/>
          <p:cNvSpPr>
            <a:spLocks noGrp="1"/>
          </p:cNvSpPr>
          <p:nvPr>
            <p:ph type="subTitle" idx="1"/>
          </p:nvPr>
        </p:nvSpPr>
        <p:spPr/>
        <p:txBody>
          <a:bodyPr/>
          <a:lstStyle/>
          <a:p>
            <a:r>
              <a:rPr lang="en-CA" dirty="0" smtClean="0">
                <a:solidFill>
                  <a:srgbClr val="0000FF"/>
                </a:solidFill>
                <a:hlinkClick r:id="rId2" action="ppaction://hlinksldjump"/>
              </a:rPr>
              <a:t>The car is slowing down, not possible to know if it is going forward or backward form the info given</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Acceleration : 20 points</a:t>
            </a:r>
            <a:endParaRPr lang="en-US" b="1" dirty="0">
              <a:solidFill>
                <a:srgbClr val="000090"/>
              </a:solidFill>
            </a:endParaRPr>
          </a:p>
        </p:txBody>
      </p:sp>
    </p:spTree>
    <p:extLst>
      <p:ext uri="{BB962C8B-B14F-4D97-AF65-F5344CB8AC3E}">
        <p14:creationId xmlns:p14="http://schemas.microsoft.com/office/powerpoint/2010/main" val="351902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Define distance and displacement.</a:t>
            </a:r>
            <a:endParaRPr lang="en-CA" dirty="0"/>
          </a:p>
        </p:txBody>
      </p:sp>
      <p:sp>
        <p:nvSpPr>
          <p:cNvPr id="5" name="Subtitle 4"/>
          <p:cNvSpPr>
            <a:spLocks noGrp="1"/>
          </p:cNvSpPr>
          <p:nvPr>
            <p:ph type="subTitle" idx="1"/>
          </p:nvPr>
        </p:nvSpPr>
        <p:spPr>
          <a:xfrm>
            <a:off x="683568" y="3886200"/>
            <a:ext cx="7848872" cy="1752600"/>
          </a:xfrm>
        </p:spPr>
        <p:txBody>
          <a:bodyPr>
            <a:normAutofit fontScale="92500" lnSpcReduction="20000"/>
          </a:bodyPr>
          <a:lstStyle/>
          <a:p>
            <a:pPr algn="l"/>
            <a:r>
              <a:rPr lang="en-CA" dirty="0" smtClean="0">
                <a:solidFill>
                  <a:srgbClr val="0000FF"/>
                </a:solidFill>
                <a:hlinkClick r:id="rId2" action="ppaction://hlinksldjump"/>
              </a:rPr>
              <a:t>Distance </a:t>
            </a:r>
            <a:r>
              <a:rPr lang="en-US" dirty="0">
                <a:solidFill>
                  <a:srgbClr val="0000FF"/>
                </a:solidFill>
                <a:hlinkClick r:id="rId2" action="ppaction://hlinksldjump"/>
              </a:rPr>
              <a:t>describes the length of a path between two points or locations</a:t>
            </a:r>
            <a:r>
              <a:rPr lang="en-US" dirty="0" smtClean="0">
                <a:solidFill>
                  <a:srgbClr val="0000FF"/>
                </a:solidFill>
                <a:hlinkClick r:id="rId2" action="ppaction://hlinksldjump"/>
              </a:rPr>
              <a:t>.</a:t>
            </a:r>
          </a:p>
          <a:p>
            <a:pPr algn="l"/>
            <a:r>
              <a:rPr lang="en-US" dirty="0" smtClean="0">
                <a:solidFill>
                  <a:srgbClr val="0000FF"/>
                </a:solidFill>
                <a:hlinkClick r:id="rId2" action="ppaction://hlinksldjump"/>
              </a:rPr>
              <a:t>Displacement </a:t>
            </a:r>
            <a:r>
              <a:rPr lang="en-US" dirty="0">
                <a:solidFill>
                  <a:srgbClr val="0000FF"/>
                </a:solidFill>
                <a:hlinkClick r:id="rId2" action="ppaction://hlinksldjump"/>
              </a:rPr>
              <a:t>describes the straight-line distance and direction from one point to another.</a:t>
            </a:r>
            <a:endParaRPr lang="en-CA" dirty="0">
              <a:solidFill>
                <a:srgbClr val="0000FF"/>
              </a:solidFill>
            </a:endParaRPr>
          </a:p>
        </p:txBody>
      </p:sp>
      <p:sp>
        <p:nvSpPr>
          <p:cNvPr id="6" name="TextBox 5"/>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Distance vs. Displacement: 20 points</a:t>
            </a:r>
            <a:endParaRPr lang="en-US" b="1" dirty="0">
              <a:solidFill>
                <a:srgbClr val="000090"/>
              </a:solidFill>
            </a:endParaRPr>
          </a:p>
        </p:txBody>
      </p:sp>
    </p:spTree>
    <p:extLst>
      <p:ext uri="{BB962C8B-B14F-4D97-AF65-F5344CB8AC3E}">
        <p14:creationId xmlns:p14="http://schemas.microsoft.com/office/powerpoint/2010/main" val="303089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60848"/>
            <a:ext cx="7772400" cy="1470025"/>
          </a:xfrm>
        </p:spPr>
        <p:txBody>
          <a:bodyPr>
            <a:normAutofit fontScale="90000"/>
          </a:bodyPr>
          <a:lstStyle/>
          <a:p>
            <a:r>
              <a:rPr lang="en-US" dirty="0"/>
              <a:t>While a car is backing up, its velocity </a:t>
            </a:r>
            <a:r>
              <a:rPr lang="en-US" dirty="0" smtClean="0"/>
              <a:t>changes from </a:t>
            </a:r>
            <a:r>
              <a:rPr lang="en-US" dirty="0"/>
              <a:t>−3 m/s to </a:t>
            </a:r>
            <a:r>
              <a:rPr lang="en-US" b="1" dirty="0"/>
              <a:t>−</a:t>
            </a:r>
            <a:r>
              <a:rPr lang="en-US" dirty="0"/>
              <a:t>9 m/s. What would be its </a:t>
            </a:r>
            <a:r>
              <a:rPr lang="en-US" dirty="0" smtClean="0"/>
              <a:t>total change </a:t>
            </a:r>
            <a:r>
              <a:rPr lang="en-US" dirty="0"/>
              <a:t>in velocity?</a:t>
            </a:r>
            <a:endParaRPr lang="en-CA" dirty="0"/>
          </a:p>
        </p:txBody>
      </p:sp>
      <p:sp>
        <p:nvSpPr>
          <p:cNvPr id="3" name="Subtitle 2"/>
          <p:cNvSpPr>
            <a:spLocks noGrp="1"/>
          </p:cNvSpPr>
          <p:nvPr>
            <p:ph type="subTitle" idx="1"/>
          </p:nvPr>
        </p:nvSpPr>
        <p:spPr>
          <a:xfrm>
            <a:off x="179512" y="4941168"/>
            <a:ext cx="6400800" cy="1752600"/>
          </a:xfrm>
        </p:spPr>
        <p:txBody>
          <a:bodyPr/>
          <a:lstStyle/>
          <a:p>
            <a:r>
              <a:rPr lang="en-US" dirty="0">
                <a:solidFill>
                  <a:srgbClr val="0000FF"/>
                </a:solidFill>
                <a:hlinkClick r:id="rId2" action="ppaction://hlinksldjump"/>
              </a:rPr>
              <a:t>− 6.0 m/s</a:t>
            </a:r>
            <a:endParaRPr lang="en-CA" dirty="0">
              <a:solidFill>
                <a:srgbClr val="0000FF"/>
              </a:solidFill>
            </a:endParaRPr>
          </a:p>
        </p:txBody>
      </p:sp>
      <p:sp>
        <p:nvSpPr>
          <p:cNvPr id="5" name="TextBox 4"/>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Acceleration: 30 points</a:t>
            </a:r>
            <a:endParaRPr lang="en-US" b="1" dirty="0">
              <a:solidFill>
                <a:srgbClr val="000090"/>
              </a:solidFill>
            </a:endParaRPr>
          </a:p>
        </p:txBody>
      </p:sp>
    </p:spTree>
    <p:extLst>
      <p:ext uri="{BB962C8B-B14F-4D97-AF65-F5344CB8AC3E}">
        <p14:creationId xmlns:p14="http://schemas.microsoft.com/office/powerpoint/2010/main" val="162423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 rock is thrown up into the air and allowed </a:t>
            </a:r>
            <a:r>
              <a:rPr lang="en-US" dirty="0" smtClean="0"/>
              <a:t>to fall</a:t>
            </a:r>
            <a:r>
              <a:rPr lang="en-US" dirty="0"/>
              <a:t>. If up is the positive direction, what kind </a:t>
            </a:r>
            <a:r>
              <a:rPr lang="en-US" dirty="0" smtClean="0"/>
              <a:t>of acceleration </a:t>
            </a:r>
            <a:r>
              <a:rPr lang="en-US" dirty="0"/>
              <a:t>does the rock experience?</a:t>
            </a:r>
            <a:endParaRPr lang="en-CA" dirty="0"/>
          </a:p>
        </p:txBody>
      </p:sp>
      <p:sp>
        <p:nvSpPr>
          <p:cNvPr id="3" name="Subtitle 2"/>
          <p:cNvSpPr>
            <a:spLocks noGrp="1"/>
          </p:cNvSpPr>
          <p:nvPr>
            <p:ph type="subTitle" idx="1"/>
          </p:nvPr>
        </p:nvSpPr>
        <p:spPr>
          <a:xfrm>
            <a:off x="1619672" y="4293096"/>
            <a:ext cx="6400800" cy="1752600"/>
          </a:xfrm>
        </p:spPr>
        <p:txBody>
          <a:bodyPr>
            <a:normAutofit fontScale="85000" lnSpcReduction="20000"/>
          </a:bodyPr>
          <a:lstStyle/>
          <a:p>
            <a:r>
              <a:rPr lang="en-US" dirty="0">
                <a:solidFill>
                  <a:srgbClr val="0000FF"/>
                </a:solidFill>
                <a:hlinkClick r:id="rId2" action="ppaction://hlinksldjump"/>
              </a:rPr>
              <a:t>negative </a:t>
            </a:r>
            <a:r>
              <a:rPr lang="en-US" dirty="0" smtClean="0">
                <a:solidFill>
                  <a:srgbClr val="0000FF"/>
                </a:solidFill>
                <a:hlinkClick r:id="rId2" action="ppaction://hlinksldjump"/>
              </a:rPr>
              <a:t>acceleration</a:t>
            </a:r>
          </a:p>
          <a:p>
            <a:r>
              <a:rPr lang="en-US" dirty="0">
                <a:solidFill>
                  <a:srgbClr val="0000FF"/>
                </a:solidFill>
                <a:hlinkClick r:id="rId2" action="ppaction://hlinksldjump"/>
              </a:rPr>
              <a:t>The effects of gravity</a:t>
            </a:r>
          </a:p>
          <a:p>
            <a:r>
              <a:rPr lang="en-US" dirty="0">
                <a:solidFill>
                  <a:srgbClr val="0000FF"/>
                </a:solidFill>
                <a:hlinkClick r:id="rId2" action="ppaction://hlinksldjump"/>
              </a:rPr>
              <a:t>are acting against the positive direction of</a:t>
            </a:r>
          </a:p>
          <a:p>
            <a:r>
              <a:rPr lang="en-US" dirty="0">
                <a:solidFill>
                  <a:srgbClr val="0000FF"/>
                </a:solidFill>
                <a:hlinkClick r:id="rId2" action="ppaction://hlinksldjump"/>
              </a:rPr>
              <a:t>motion (up).</a:t>
            </a:r>
            <a:endParaRPr lang="en-CA" dirty="0">
              <a:solidFill>
                <a:srgbClr val="0000FF"/>
              </a:solidFill>
            </a:endParaRPr>
          </a:p>
        </p:txBody>
      </p:sp>
      <p:sp>
        <p:nvSpPr>
          <p:cNvPr id="5" name="TextBox 4"/>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Acceleration: 40 points</a:t>
            </a:r>
            <a:endParaRPr lang="en-US" b="1" dirty="0">
              <a:solidFill>
                <a:srgbClr val="000090"/>
              </a:solidFill>
            </a:endParaRPr>
          </a:p>
        </p:txBody>
      </p:sp>
    </p:spTree>
    <p:extLst>
      <p:ext uri="{BB962C8B-B14F-4D97-AF65-F5344CB8AC3E}">
        <p14:creationId xmlns:p14="http://schemas.microsoft.com/office/powerpoint/2010/main" val="384657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1470025"/>
          </a:xfrm>
        </p:spPr>
        <p:txBody>
          <a:bodyPr>
            <a:normAutofit fontScale="90000"/>
          </a:bodyPr>
          <a:lstStyle/>
          <a:p>
            <a:r>
              <a:rPr lang="en-US" dirty="0"/>
              <a:t>How much time does it take a car travelling south at 12 m/s to increase its velocity to 26 m/s south</a:t>
            </a:r>
            <a:br>
              <a:rPr lang="en-US" dirty="0"/>
            </a:br>
            <a:r>
              <a:rPr lang="en-US" dirty="0"/>
              <a:t>if it accelerates at 3.5 m/s2 south?</a:t>
            </a:r>
            <a:endParaRPr lang="en-CA" dirty="0"/>
          </a:p>
        </p:txBody>
      </p:sp>
      <p:sp>
        <p:nvSpPr>
          <p:cNvPr id="3" name="Subtitle 2"/>
          <p:cNvSpPr>
            <a:spLocks noGrp="1"/>
          </p:cNvSpPr>
          <p:nvPr>
            <p:ph type="subTitle" idx="1"/>
          </p:nvPr>
        </p:nvSpPr>
        <p:spPr>
          <a:xfrm>
            <a:off x="1259632" y="5090338"/>
            <a:ext cx="6400800" cy="1752600"/>
          </a:xfrm>
        </p:spPr>
        <p:txBody>
          <a:bodyPr>
            <a:normAutofit/>
          </a:bodyPr>
          <a:lstStyle/>
          <a:p>
            <a:r>
              <a:rPr lang="en-CA" dirty="0" smtClean="0">
                <a:solidFill>
                  <a:srgbClr val="0000FF"/>
                </a:solidFill>
                <a:hlinkClick r:id="rId2" action="ppaction://hlinksldjump"/>
              </a:rPr>
              <a:t>4 s</a:t>
            </a:r>
            <a:endParaRPr lang="en-CA" dirty="0">
              <a:solidFill>
                <a:srgbClr val="0000FF"/>
              </a:solidFill>
            </a:endParaRPr>
          </a:p>
        </p:txBody>
      </p:sp>
      <p:sp>
        <p:nvSpPr>
          <p:cNvPr id="5" name="TextBox 4"/>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Acceleration: 50 points</a:t>
            </a:r>
            <a:endParaRPr lang="en-US" b="1" dirty="0">
              <a:solidFill>
                <a:srgbClr val="000090"/>
              </a:solidFill>
            </a:endParaRPr>
          </a:p>
        </p:txBody>
      </p:sp>
    </p:spTree>
    <p:extLst>
      <p:ext uri="{BB962C8B-B14F-4D97-AF65-F5344CB8AC3E}">
        <p14:creationId xmlns:p14="http://schemas.microsoft.com/office/powerpoint/2010/main" val="151379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28800"/>
            <a:ext cx="7772400" cy="1470025"/>
          </a:xfrm>
        </p:spPr>
        <p:txBody>
          <a:bodyPr>
            <a:normAutofit fontScale="90000"/>
          </a:bodyPr>
          <a:lstStyle/>
          <a:p>
            <a:r>
              <a:rPr lang="en-US" dirty="0"/>
              <a:t>A toboggan moving 5.0 m/s forward decelerates </a:t>
            </a:r>
            <a:r>
              <a:rPr lang="en-US" dirty="0" smtClean="0"/>
              <a:t>at </a:t>
            </a:r>
            <a:r>
              <a:rPr lang="en-US" dirty="0"/>
              <a:t>−0.40 </a:t>
            </a:r>
            <a:r>
              <a:rPr lang="en-US" dirty="0" smtClean="0"/>
              <a:t>m/s</a:t>
            </a:r>
            <a:r>
              <a:rPr lang="en-US" baseline="30000" dirty="0" smtClean="0"/>
              <a:t>2</a:t>
            </a:r>
            <a:r>
              <a:rPr lang="en-US" dirty="0" smtClean="0"/>
              <a:t> </a:t>
            </a:r>
            <a:r>
              <a:rPr lang="en-US" dirty="0"/>
              <a:t>for 10 s. What is </a:t>
            </a:r>
            <a:r>
              <a:rPr lang="en-US" dirty="0" smtClean="0"/>
              <a:t>the toboggan’s </a:t>
            </a:r>
            <a:r>
              <a:rPr lang="en-US" dirty="0"/>
              <a:t>velocity at the end of the 10 s?</a:t>
            </a:r>
            <a:endParaRPr lang="en-CA" dirty="0"/>
          </a:p>
        </p:txBody>
      </p:sp>
      <p:sp>
        <p:nvSpPr>
          <p:cNvPr id="3" name="Subtitle 2"/>
          <p:cNvSpPr>
            <a:spLocks noGrp="1"/>
          </p:cNvSpPr>
          <p:nvPr>
            <p:ph type="subTitle" idx="1"/>
          </p:nvPr>
        </p:nvSpPr>
        <p:spPr>
          <a:xfrm>
            <a:off x="539552" y="4869160"/>
            <a:ext cx="6400800" cy="1752600"/>
          </a:xfrm>
        </p:spPr>
        <p:txBody>
          <a:bodyPr/>
          <a:lstStyle/>
          <a:p>
            <a:r>
              <a:rPr lang="en-CA" dirty="0" smtClean="0">
                <a:solidFill>
                  <a:srgbClr val="0000FF"/>
                </a:solidFill>
                <a:hlinkClick r:id="rId2" action="ppaction://hlinksldjump"/>
              </a:rPr>
              <a:t>1 m/s forward</a:t>
            </a:r>
            <a:endParaRPr lang="en-CA" dirty="0">
              <a:solidFill>
                <a:srgbClr val="0000FF"/>
              </a:solidFill>
            </a:endParaRPr>
          </a:p>
        </p:txBody>
      </p:sp>
      <p:sp>
        <p:nvSpPr>
          <p:cNvPr id="5" name="TextBox 4"/>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Acceleration: 60 points</a:t>
            </a:r>
            <a:endParaRPr lang="en-US" b="1" dirty="0">
              <a:solidFill>
                <a:srgbClr val="000090"/>
              </a:solidFill>
            </a:endParaRPr>
          </a:p>
        </p:txBody>
      </p:sp>
    </p:spTree>
    <p:extLst>
      <p:ext uri="{BB962C8B-B14F-4D97-AF65-F5344CB8AC3E}">
        <p14:creationId xmlns:p14="http://schemas.microsoft.com/office/powerpoint/2010/main" val="33411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fontScale="90000"/>
          </a:bodyPr>
          <a:lstStyle/>
          <a:p>
            <a:pPr lvl="0"/>
            <a:r>
              <a:rPr lang="en-US" dirty="0" smtClean="0"/>
              <a:t>Mary accelerates her car from 80 km/h [E] to 100 km/h [E] in 5.0 s. What is her acceleration in m/s2?</a:t>
            </a:r>
            <a:endParaRPr lang="en-US" dirty="0"/>
          </a:p>
        </p:txBody>
      </p:sp>
      <p:sp>
        <p:nvSpPr>
          <p:cNvPr id="3" name="Subtitle 2"/>
          <p:cNvSpPr>
            <a:spLocks noGrp="1"/>
          </p:cNvSpPr>
          <p:nvPr>
            <p:ph type="subTitle" idx="1"/>
          </p:nvPr>
        </p:nvSpPr>
        <p:spPr>
          <a:xfrm>
            <a:off x="990600" y="2743200"/>
            <a:ext cx="6400800" cy="1752600"/>
          </a:xfrm>
        </p:spPr>
        <p:txBody>
          <a:bodyPr>
            <a:normAutofit/>
          </a:bodyPr>
          <a:lstStyle/>
          <a:p>
            <a:r>
              <a:rPr lang="en-CA" dirty="0" smtClean="0">
                <a:solidFill>
                  <a:srgbClr val="7030A0"/>
                </a:solidFill>
                <a:hlinkClick r:id="rId2" action="ppaction://hlinksldjump"/>
              </a:rPr>
              <a:t>1.2 m/s2</a:t>
            </a:r>
            <a:endParaRPr lang="en-CA" dirty="0">
              <a:solidFill>
                <a:srgbClr val="7030A0"/>
              </a:solidFill>
            </a:endParaRPr>
          </a:p>
        </p:txBody>
      </p:sp>
      <p:sp>
        <p:nvSpPr>
          <p:cNvPr id="5" name="TextBox 4"/>
          <p:cNvSpPr txBox="1"/>
          <p:nvPr/>
        </p:nvSpPr>
        <p:spPr>
          <a:xfrm>
            <a:off x="609600" y="457200"/>
            <a:ext cx="3733800" cy="369332"/>
          </a:xfrm>
          <a:prstGeom prst="rect">
            <a:avLst/>
          </a:prstGeom>
          <a:noFill/>
        </p:spPr>
        <p:txBody>
          <a:bodyPr wrap="square" rtlCol="0">
            <a:spAutoFit/>
          </a:bodyPr>
          <a:lstStyle/>
          <a:p>
            <a:r>
              <a:rPr lang="en-US" b="1" dirty="0" smtClean="0">
                <a:solidFill>
                  <a:srgbClr val="000090"/>
                </a:solidFill>
              </a:rPr>
              <a:t>Acceleration: 70 points</a:t>
            </a:r>
            <a:endParaRPr lang="en-US" b="1" dirty="0">
              <a:solidFill>
                <a:srgbClr val="000090"/>
              </a:solidFill>
            </a:endParaRPr>
          </a:p>
        </p:txBody>
      </p:sp>
    </p:spTree>
    <p:extLst>
      <p:ext uri="{BB962C8B-B14F-4D97-AF65-F5344CB8AC3E}">
        <p14:creationId xmlns:p14="http://schemas.microsoft.com/office/powerpoint/2010/main" val="249422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16832"/>
            <a:ext cx="7772400" cy="1470025"/>
          </a:xfrm>
        </p:spPr>
        <p:txBody>
          <a:bodyPr>
            <a:normAutofit fontScale="90000"/>
          </a:bodyPr>
          <a:lstStyle/>
          <a:p>
            <a:pPr lvl="0"/>
            <a:r>
              <a:rPr lang="en-US" dirty="0" smtClean="0"/>
              <a:t>A ball is thrown upward from the top of a tall building at an initial vertical speed of 50.4 km/h. The acceleration of gravity on the ball is 9.8 m/s2 down. What is the velocity of the ball 2.50s later?</a:t>
            </a:r>
            <a:endParaRPr lang="en-US" dirty="0"/>
          </a:p>
        </p:txBody>
      </p:sp>
      <p:sp>
        <p:nvSpPr>
          <p:cNvPr id="3" name="Subtitle 2"/>
          <p:cNvSpPr>
            <a:spLocks noGrp="1"/>
          </p:cNvSpPr>
          <p:nvPr>
            <p:ph type="subTitle" idx="1"/>
          </p:nvPr>
        </p:nvSpPr>
        <p:spPr>
          <a:xfrm>
            <a:off x="1403648" y="4581128"/>
            <a:ext cx="6400800" cy="1752600"/>
          </a:xfrm>
        </p:spPr>
        <p:txBody>
          <a:bodyPr/>
          <a:lstStyle/>
          <a:p>
            <a:r>
              <a:rPr lang="en-CA" dirty="0" smtClean="0">
                <a:solidFill>
                  <a:srgbClr val="7030A0"/>
                </a:solidFill>
                <a:hlinkClick r:id="rId2" action="ppaction://hlinksldjump"/>
              </a:rPr>
              <a:t>38.5 m/s</a:t>
            </a:r>
            <a:endParaRPr lang="en-CA" dirty="0">
              <a:solidFill>
                <a:srgbClr val="7030A0"/>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Acceleration: 80 points</a:t>
            </a:r>
            <a:endParaRPr lang="en-US" b="1" dirty="0">
              <a:solidFill>
                <a:srgbClr val="000090"/>
              </a:solidFill>
            </a:endParaRPr>
          </a:p>
        </p:txBody>
      </p:sp>
    </p:spTree>
    <p:extLst>
      <p:ext uri="{BB962C8B-B14F-4D97-AF65-F5344CB8AC3E}">
        <p14:creationId xmlns:p14="http://schemas.microsoft.com/office/powerpoint/2010/main" val="160485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71500" y="1124744"/>
            <a:ext cx="8001000" cy="1981200"/>
          </a:xfrm>
        </p:spPr>
        <p:txBody>
          <a:bodyPr/>
          <a:lstStyle/>
          <a:p>
            <a:pPr algn="ctr">
              <a:buNone/>
            </a:pPr>
            <a:r>
              <a:rPr lang="en-CA" dirty="0" smtClean="0"/>
              <a:t>What type of motion are each of the graphs below showing?</a:t>
            </a:r>
          </a:p>
          <a:p>
            <a:pPr algn="ctr">
              <a:buNone/>
            </a:pPr>
            <a:endParaRPr lang="en-CA" dirty="0"/>
          </a:p>
        </p:txBody>
      </p:sp>
      <p:sp>
        <p:nvSpPr>
          <p:cNvPr id="5" name="Subtitle 2"/>
          <p:cNvSpPr txBox="1">
            <a:spLocks/>
          </p:cNvSpPr>
          <p:nvPr/>
        </p:nvSpPr>
        <p:spPr>
          <a:xfrm>
            <a:off x="1371600" y="5083417"/>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CA" sz="3200" u="sng" dirty="0" smtClean="0">
                <a:solidFill>
                  <a:srgbClr val="0000FF"/>
                </a:solidFill>
                <a:hlinkClick r:id="rId2" action="ppaction://hlinksldjump"/>
              </a:rPr>
              <a:t>an object speeding up</a:t>
            </a:r>
            <a:r>
              <a:rPr lang="en-CA" sz="3200" u="sng" dirty="0" smtClean="0">
                <a:solidFill>
                  <a:srgbClr val="0000FF"/>
                </a:solidFill>
              </a:rPr>
              <a:t> (accelerating) to the east</a:t>
            </a:r>
            <a:endParaRPr kumimoji="0" lang="en-CA" sz="3200" b="0" i="0" u="sng" strike="noStrike" kern="1200" cap="none" spc="0" normalizeH="0" baseline="0" noProof="0" dirty="0">
              <a:ln>
                <a:noFill/>
              </a:ln>
              <a:solidFill>
                <a:srgbClr val="0000FF"/>
              </a:solidFill>
              <a:effectLst/>
              <a:uLnTx/>
              <a:uFillTx/>
              <a:latin typeface="+mn-lt"/>
              <a:ea typeface="+mn-ea"/>
              <a:cs typeface="+mn-cs"/>
            </a:endParaRPr>
          </a:p>
        </p:txBody>
      </p:sp>
      <p:sp>
        <p:nvSpPr>
          <p:cNvPr id="7" name="TextBox 6"/>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Final Jeopardy</a:t>
            </a:r>
            <a:endParaRPr lang="en-US" b="1" dirty="0">
              <a:solidFill>
                <a:srgbClr val="00009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206386"/>
            <a:ext cx="7138269" cy="288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124744"/>
            <a:ext cx="7772400" cy="2406129"/>
          </a:xfrm>
        </p:spPr>
        <p:txBody>
          <a:bodyPr>
            <a:normAutofit fontScale="90000"/>
          </a:bodyPr>
          <a:lstStyle/>
          <a:p>
            <a:r>
              <a:rPr lang="en-US" dirty="0" smtClean="0"/>
              <a:t>A house is 350 m [W] of a stop sign and the school is 200 m [E]. What </a:t>
            </a:r>
            <a:r>
              <a:rPr lang="en-US" dirty="0"/>
              <a:t>is the distance from the house to the </a:t>
            </a:r>
            <a:r>
              <a:rPr lang="en-US" dirty="0" smtClean="0"/>
              <a:t>school?  </a:t>
            </a:r>
            <a:endParaRPr lang="en-CA" dirty="0"/>
          </a:p>
        </p:txBody>
      </p:sp>
      <p:sp>
        <p:nvSpPr>
          <p:cNvPr id="5" name="Subtitle 4"/>
          <p:cNvSpPr>
            <a:spLocks noGrp="1"/>
          </p:cNvSpPr>
          <p:nvPr>
            <p:ph type="subTitle" idx="1"/>
          </p:nvPr>
        </p:nvSpPr>
        <p:spPr/>
        <p:txBody>
          <a:bodyPr>
            <a:normAutofit/>
          </a:bodyPr>
          <a:lstStyle/>
          <a:p>
            <a:r>
              <a:rPr lang="en-CA" sz="4400" dirty="0" smtClean="0">
                <a:solidFill>
                  <a:srgbClr val="0000FF"/>
                </a:solidFill>
                <a:hlinkClick r:id="rId2" action="ppaction://hlinksldjump"/>
              </a:rPr>
              <a:t>550 m</a:t>
            </a:r>
            <a:endParaRPr lang="en-CA" sz="4400" dirty="0">
              <a:solidFill>
                <a:srgbClr val="0000FF"/>
              </a:solidFill>
            </a:endParaRPr>
          </a:p>
        </p:txBody>
      </p:sp>
      <p:sp>
        <p:nvSpPr>
          <p:cNvPr id="6" name="TextBox 5"/>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Distance vs. Displacement: 30 points</a:t>
            </a:r>
            <a:endParaRPr lang="en-US" b="1" dirty="0">
              <a:solidFill>
                <a:srgbClr val="000090"/>
              </a:solidFill>
            </a:endParaRPr>
          </a:p>
        </p:txBody>
      </p:sp>
    </p:spTree>
    <p:extLst>
      <p:ext uri="{BB962C8B-B14F-4D97-AF65-F5344CB8AC3E}">
        <p14:creationId xmlns:p14="http://schemas.microsoft.com/office/powerpoint/2010/main" val="8568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403698"/>
          </a:xfrm>
        </p:spPr>
        <p:txBody>
          <a:bodyPr>
            <a:normAutofit fontScale="90000"/>
          </a:bodyPr>
          <a:lstStyle/>
          <a:p>
            <a:r>
              <a:rPr lang="en-US" dirty="0"/>
              <a:t>If a rolling cart moves with uniform motion at </a:t>
            </a:r>
            <a:r>
              <a:rPr lang="en-US" dirty="0" smtClean="0"/>
              <a:t>a rate </a:t>
            </a:r>
            <a:r>
              <a:rPr lang="en-US" dirty="0"/>
              <a:t>of 2 m/s in the forward direction, what will</a:t>
            </a:r>
            <a:br>
              <a:rPr lang="en-US" dirty="0"/>
            </a:br>
            <a:r>
              <a:rPr lang="en-US" dirty="0"/>
              <a:t>its displacement be after 5 s?</a:t>
            </a:r>
            <a:endParaRPr lang="en-CA" dirty="0"/>
          </a:p>
        </p:txBody>
      </p:sp>
      <p:sp>
        <p:nvSpPr>
          <p:cNvPr id="3" name="Subtitle 2"/>
          <p:cNvSpPr>
            <a:spLocks noGrp="1"/>
          </p:cNvSpPr>
          <p:nvPr>
            <p:ph type="subTitle" idx="1"/>
          </p:nvPr>
        </p:nvSpPr>
        <p:spPr/>
        <p:txBody>
          <a:bodyPr>
            <a:normAutofit/>
          </a:bodyPr>
          <a:lstStyle/>
          <a:p>
            <a:r>
              <a:rPr lang="en-CA" sz="4400" dirty="0" smtClean="0">
                <a:solidFill>
                  <a:srgbClr val="0000FF"/>
                </a:solidFill>
                <a:hlinkClick r:id="rId2" action="ppaction://hlinksldjump"/>
              </a:rPr>
              <a:t>10 m [forward]</a:t>
            </a:r>
            <a:endParaRPr lang="en-CA" sz="4400"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Distance vs. Displacement: 40 points</a:t>
            </a:r>
            <a:endParaRPr lang="en-US" b="1" dirty="0">
              <a:solidFill>
                <a:srgbClr val="000090"/>
              </a:solidFill>
            </a:endParaRPr>
          </a:p>
        </p:txBody>
      </p:sp>
    </p:spTree>
    <p:extLst>
      <p:ext uri="{BB962C8B-B14F-4D97-AF65-F5344CB8AC3E}">
        <p14:creationId xmlns:p14="http://schemas.microsoft.com/office/powerpoint/2010/main" val="19401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A person walks 20 m [E] and then walks 35 m [w] what is the person’s total distance and displacement?</a:t>
            </a:r>
            <a:endParaRPr lang="en-CA" dirty="0"/>
          </a:p>
        </p:txBody>
      </p:sp>
      <p:sp>
        <p:nvSpPr>
          <p:cNvPr id="3" name="Subtitle 2"/>
          <p:cNvSpPr>
            <a:spLocks noGrp="1"/>
          </p:cNvSpPr>
          <p:nvPr>
            <p:ph type="subTitle" idx="1"/>
          </p:nvPr>
        </p:nvSpPr>
        <p:spPr/>
        <p:txBody>
          <a:bodyPr>
            <a:normAutofit/>
          </a:bodyPr>
          <a:lstStyle/>
          <a:p>
            <a:r>
              <a:rPr lang="en-CA" sz="4400" dirty="0" smtClean="0">
                <a:solidFill>
                  <a:srgbClr val="0000FF"/>
                </a:solidFill>
                <a:hlinkClick r:id="rId2" action="ppaction://hlinksldjump"/>
              </a:rPr>
              <a:t>Distance: 55 m</a:t>
            </a:r>
          </a:p>
          <a:p>
            <a:r>
              <a:rPr lang="en-CA" sz="4400" dirty="0" smtClean="0">
                <a:solidFill>
                  <a:srgbClr val="0000FF"/>
                </a:solidFill>
                <a:hlinkClick r:id="rId2" action="ppaction://hlinksldjump"/>
              </a:rPr>
              <a:t>Displacement: 15 m [W]</a:t>
            </a:r>
            <a:endParaRPr lang="en-CA" sz="4400"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Distance vs. Displacement: 50 points</a:t>
            </a:r>
            <a:endParaRPr lang="en-US" b="1" dirty="0">
              <a:solidFill>
                <a:srgbClr val="000090"/>
              </a:solidFill>
            </a:endParaRPr>
          </a:p>
        </p:txBody>
      </p:sp>
    </p:spTree>
    <p:extLst>
      <p:ext uri="{BB962C8B-B14F-4D97-AF65-F5344CB8AC3E}">
        <p14:creationId xmlns:p14="http://schemas.microsoft.com/office/powerpoint/2010/main" val="91481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3200" dirty="0" smtClean="0"/>
              <a:t>A driver of a car is travelling at 50km/h sees a deer crossing the road ahead.  It takes the driver 1.2 s to react and start to apply the brakes.  How far did the car travel before the driver hit the brakes?</a:t>
            </a:r>
            <a:endParaRPr lang="en-CA" sz="3200" dirty="0"/>
          </a:p>
        </p:txBody>
      </p:sp>
      <p:sp>
        <p:nvSpPr>
          <p:cNvPr id="3" name="Subtitle 2"/>
          <p:cNvSpPr>
            <a:spLocks noGrp="1"/>
          </p:cNvSpPr>
          <p:nvPr>
            <p:ph type="subTitle" idx="1"/>
          </p:nvPr>
        </p:nvSpPr>
        <p:spPr>
          <a:xfrm>
            <a:off x="1259632" y="4581128"/>
            <a:ext cx="6400800" cy="1752600"/>
          </a:xfrm>
        </p:spPr>
        <p:txBody>
          <a:bodyPr>
            <a:normAutofit/>
          </a:bodyPr>
          <a:lstStyle/>
          <a:p>
            <a:r>
              <a:rPr lang="en-CA" sz="4400" dirty="0" smtClean="0">
                <a:solidFill>
                  <a:srgbClr val="0000FF"/>
                </a:solidFill>
                <a:hlinkClick r:id="rId2" action="ppaction://hlinksldjump"/>
              </a:rPr>
              <a:t>17 m</a:t>
            </a:r>
            <a:endParaRPr lang="en-CA" sz="4400"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Distance vs. Displacement: 60 points</a:t>
            </a:r>
            <a:endParaRPr lang="en-US" b="1" dirty="0">
              <a:solidFill>
                <a:srgbClr val="000090"/>
              </a:solidFill>
            </a:endParaRPr>
          </a:p>
        </p:txBody>
      </p:sp>
    </p:spTree>
    <p:extLst>
      <p:ext uri="{BB962C8B-B14F-4D97-AF65-F5344CB8AC3E}">
        <p14:creationId xmlns:p14="http://schemas.microsoft.com/office/powerpoint/2010/main" val="91703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A cat sitting 6 m [N] of a tree walks to a position 3 m [S] of the tree.  What is the displacement of the cat?</a:t>
            </a:r>
            <a:endParaRPr lang="en-CA" dirty="0"/>
          </a:p>
        </p:txBody>
      </p:sp>
      <p:sp>
        <p:nvSpPr>
          <p:cNvPr id="3" name="Subtitle 2"/>
          <p:cNvSpPr>
            <a:spLocks noGrp="1"/>
          </p:cNvSpPr>
          <p:nvPr>
            <p:ph type="subTitle" idx="1"/>
          </p:nvPr>
        </p:nvSpPr>
        <p:spPr/>
        <p:txBody>
          <a:bodyPr>
            <a:normAutofit/>
          </a:bodyPr>
          <a:lstStyle/>
          <a:p>
            <a:r>
              <a:rPr lang="en-CA" sz="4400" dirty="0" smtClean="0">
                <a:solidFill>
                  <a:srgbClr val="0000FF"/>
                </a:solidFill>
                <a:hlinkClick r:id="rId2" action="ppaction://hlinksldjump"/>
              </a:rPr>
              <a:t>9 m [S]</a:t>
            </a:r>
            <a:endParaRPr lang="en-CA" sz="4400"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Distance vs. Displacement: 70 points</a:t>
            </a:r>
            <a:endParaRPr lang="en-US" b="1" dirty="0">
              <a:solidFill>
                <a:srgbClr val="000090"/>
              </a:solidFill>
            </a:endParaRPr>
          </a:p>
        </p:txBody>
      </p:sp>
    </p:spTree>
    <p:extLst>
      <p:ext uri="{BB962C8B-B14F-4D97-AF65-F5344CB8AC3E}">
        <p14:creationId xmlns:p14="http://schemas.microsoft.com/office/powerpoint/2010/main" val="91481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What is the displacement of a bicycle that travels </a:t>
            </a:r>
            <a:r>
              <a:rPr lang="en-US" dirty="0" smtClean="0"/>
              <a:t>28.8 km/h </a:t>
            </a:r>
            <a:r>
              <a:rPr lang="en-US" dirty="0"/>
              <a:t>[N] for 15 s</a:t>
            </a:r>
            <a:r>
              <a:rPr lang="en-US" dirty="0" smtClean="0"/>
              <a:t>?  Answer in m/s</a:t>
            </a:r>
            <a:r>
              <a:rPr lang="en-US" baseline="30000" dirty="0" smtClean="0"/>
              <a:t>2</a:t>
            </a:r>
            <a:r>
              <a:rPr lang="en-US" dirty="0" smtClean="0"/>
              <a:t>.</a:t>
            </a:r>
            <a:endParaRPr lang="en-CA" dirty="0"/>
          </a:p>
        </p:txBody>
      </p:sp>
      <p:sp>
        <p:nvSpPr>
          <p:cNvPr id="3" name="Subtitle 2"/>
          <p:cNvSpPr>
            <a:spLocks noGrp="1"/>
          </p:cNvSpPr>
          <p:nvPr>
            <p:ph type="subTitle" idx="1"/>
          </p:nvPr>
        </p:nvSpPr>
        <p:spPr/>
        <p:txBody>
          <a:bodyPr/>
          <a:lstStyle/>
          <a:p>
            <a:r>
              <a:rPr lang="en-CA" dirty="0" smtClean="0">
                <a:solidFill>
                  <a:srgbClr val="0000FF"/>
                </a:solidFill>
                <a:hlinkClick r:id="rId2" action="ppaction://hlinksldjump"/>
              </a:rPr>
              <a:t>120 m/s</a:t>
            </a:r>
            <a:r>
              <a:rPr lang="en-CA" baseline="30000" dirty="0" smtClean="0">
                <a:solidFill>
                  <a:srgbClr val="0000FF"/>
                </a:solidFill>
                <a:hlinkClick r:id="rId2" action="ppaction://hlinksldjump"/>
              </a:rPr>
              <a:t>2</a:t>
            </a:r>
            <a:endParaRPr lang="en-CA" dirty="0">
              <a:solidFill>
                <a:srgbClr val="0000FF"/>
              </a:solidFill>
            </a:endParaRPr>
          </a:p>
        </p:txBody>
      </p:sp>
      <p:sp>
        <p:nvSpPr>
          <p:cNvPr id="4" name="TextBox 3"/>
          <p:cNvSpPr txBox="1"/>
          <p:nvPr/>
        </p:nvSpPr>
        <p:spPr>
          <a:xfrm>
            <a:off x="914400" y="533400"/>
            <a:ext cx="3733800" cy="369332"/>
          </a:xfrm>
          <a:prstGeom prst="rect">
            <a:avLst/>
          </a:prstGeom>
          <a:noFill/>
        </p:spPr>
        <p:txBody>
          <a:bodyPr wrap="square" rtlCol="0">
            <a:spAutoFit/>
          </a:bodyPr>
          <a:lstStyle/>
          <a:p>
            <a:r>
              <a:rPr lang="en-US" b="1" dirty="0" smtClean="0">
                <a:solidFill>
                  <a:srgbClr val="000090"/>
                </a:solidFill>
              </a:rPr>
              <a:t>Distance vs. Displacement: 80 points</a:t>
            </a:r>
            <a:endParaRPr lang="en-US" b="1" dirty="0">
              <a:solidFill>
                <a:srgbClr val="000090"/>
              </a:solidFill>
            </a:endParaRPr>
          </a:p>
        </p:txBody>
      </p:sp>
    </p:spTree>
    <p:extLst>
      <p:ext uri="{BB962C8B-B14F-4D97-AF65-F5344CB8AC3E}">
        <p14:creationId xmlns:p14="http://schemas.microsoft.com/office/powerpoint/2010/main" val="272399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1174</Words>
  <Application>Microsoft Office PowerPoint</Application>
  <PresentationFormat>On-screen Show (4:3)</PresentationFormat>
  <Paragraphs>156</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Physics Jeopardy</vt:lpstr>
      <vt:lpstr>   Identify each of the following quantities as either vector or scalar. A. 5 hours driving in a car B. Swimming for 100 m [N]</vt:lpstr>
      <vt:lpstr>Define distance and displacement.</vt:lpstr>
      <vt:lpstr>A house is 350 m [W] of a stop sign and the school is 200 m [E]. What is the distance from the house to the school?  </vt:lpstr>
      <vt:lpstr>If a rolling cart moves with uniform motion at a rate of 2 m/s in the forward direction, what will its displacement be after 5 s?</vt:lpstr>
      <vt:lpstr>A person walks 20 m [E] and then walks 35 m [w] what is the person’s total distance and displacement?</vt:lpstr>
      <vt:lpstr>A driver of a car is travelling at 50km/h sees a deer crossing the road ahead.  It takes the driver 1.2 s to react and start to apply the brakes.  How far did the car travel before the driver hit the brakes?</vt:lpstr>
      <vt:lpstr>A cat sitting 6 m [N] of a tree walks to a position 3 m [S] of the tree.  What is the displacement of the cat?</vt:lpstr>
      <vt:lpstr>What is the displacement of a bicycle that travels 28.8 km/h [N] for 15 s?  Answer in m/s2.</vt:lpstr>
      <vt:lpstr>Jessica walks 5.5 m [N] and 6.7 m [E] from her house to the gym.  What is her displacement to the nearest tenth?</vt:lpstr>
      <vt:lpstr>Identify each of the following quantities as either vector or scalar. A. Driving 50 km/h [E] B. Driving 80 km/h</vt:lpstr>
      <vt:lpstr>Define speed and velocity. </vt:lpstr>
      <vt:lpstr>Which jogger was travelling faster?</vt:lpstr>
      <vt:lpstr>A delivery truck travels directly north for 15 min. At the end of the trip the driver notes she has travelled 20 km. What is the average velocity of the truck during the trip?</vt:lpstr>
      <vt:lpstr>A boat travels 280 m [E] in a time of 120 s. What is the boat’s average velocity?</vt:lpstr>
      <vt:lpstr>How long would it take a cat walking north at 0.80 m/s to travel 12 m north?</vt:lpstr>
      <vt:lpstr>At the 2008 Olympic Games in Beijing, Michael Phelps won eight gold medals in swimming. In the 200 m freestyle, Phelps swam with a world record time of 1 min and 42.9 s. What was his winning average speed in m/s?</vt:lpstr>
      <vt:lpstr>A Boeing 747 jet has an average cruising velocity of 780 km/h. How long in minutes would it take to fly the 675 km distance from Vancouver to Calgary?</vt:lpstr>
      <vt:lpstr>What is the total distance of this object?</vt:lpstr>
      <vt:lpstr>What does the horizontal section of the graph between time 4 s and 6 s indicate about the object?</vt:lpstr>
      <vt:lpstr>State during what time interval: a. acceleration was zero ____________ b. acceleration was negative ________ c. acceleration was positive ________</vt:lpstr>
      <vt:lpstr>If you were to create a position-time graph for someone who is standing still, what kind of slope would the graph have (positive, zero or negative)?</vt:lpstr>
      <vt:lpstr>What is the total displacement of the object based on the graph above?</vt:lpstr>
      <vt:lpstr>The graph below shows the motion of an object. What is the average velocity of the object between 6.0 s and 10 s?</vt:lpstr>
      <vt:lpstr>What is the average velocity represented by the graph above?</vt:lpstr>
      <vt:lpstr>State on which time interval the acceleration is positive.</vt:lpstr>
      <vt:lpstr>The graph above shows the motion of a sprinter during a 100 m sprint. Where does the sprinter have the greatest acceleration?</vt:lpstr>
      <vt:lpstr>What is acceleration?</vt:lpstr>
      <vt:lpstr>If a car is accelerating at –5.0 km/h, is it going backward or slowing down?</vt:lpstr>
      <vt:lpstr>While a car is backing up, its velocity changes from −3 m/s to −9 m/s. What would be its total change in velocity?</vt:lpstr>
      <vt:lpstr>A rock is thrown up into the air and allowed to fall. If up is the positive direction, what kind of acceleration does the rock experience?</vt:lpstr>
      <vt:lpstr>How much time does it take a car travelling south at 12 m/s to increase its velocity to 26 m/s south if it accelerates at 3.5 m/s2 south?</vt:lpstr>
      <vt:lpstr>A toboggan moving 5.0 m/s forward decelerates at −0.40 m/s2 for 10 s. What is the toboggan’s velocity at the end of the 10 s?</vt:lpstr>
      <vt:lpstr>Mary accelerates her car from 80 km/h [E] to 100 km/h [E] in 5.0 s. What is her acceleration in m/s2?</vt:lpstr>
      <vt:lpstr>A ball is thrown upward from the top of a tall building at an initial vertical speed of 50.4 km/h. The acceleration of gravity on the ball is 9.8 m/s2 down. What is the velocity of the ball 2.50s later?</vt:lpstr>
      <vt:lpstr>PowerPoint Presentation</vt:lpstr>
    </vt:vector>
  </TitlesOfParts>
  <Company>School District 45 (West Vancouver)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Services</dc:creator>
  <cp:lastModifiedBy>Jennifer Towers</cp:lastModifiedBy>
  <cp:revision>49</cp:revision>
  <cp:lastPrinted>2012-05-25T18:38:36Z</cp:lastPrinted>
  <dcterms:created xsi:type="dcterms:W3CDTF">2012-04-17T14:55:13Z</dcterms:created>
  <dcterms:modified xsi:type="dcterms:W3CDTF">2012-11-05T17:51:24Z</dcterms:modified>
</cp:coreProperties>
</file>